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sldIdLst>
    <p:sldId id="258" r:id="rId4"/>
    <p:sldId id="309" r:id="rId5"/>
    <p:sldId id="310" r:id="rId6"/>
    <p:sldId id="311" r:id="rId7"/>
    <p:sldId id="312" r:id="rId8"/>
    <p:sldId id="305" r:id="rId9"/>
    <p:sldId id="314" r:id="rId10"/>
    <p:sldId id="306" r:id="rId11"/>
    <p:sldId id="261" r:id="rId12"/>
    <p:sldId id="313" r:id="rId13"/>
    <p:sldId id="263" r:id="rId14"/>
    <p:sldId id="262" r:id="rId15"/>
    <p:sldId id="264" r:id="rId16"/>
    <p:sldId id="265" r:id="rId17"/>
    <p:sldId id="327" r:id="rId18"/>
    <p:sldId id="266" r:id="rId19"/>
    <p:sldId id="267" r:id="rId20"/>
    <p:sldId id="268" r:id="rId21"/>
    <p:sldId id="269" r:id="rId22"/>
    <p:sldId id="326" r:id="rId23"/>
    <p:sldId id="316" r:id="rId24"/>
    <p:sldId id="317" r:id="rId25"/>
    <p:sldId id="324" r:id="rId26"/>
    <p:sldId id="270" r:id="rId27"/>
    <p:sldId id="271" r:id="rId28"/>
    <p:sldId id="315" r:id="rId29"/>
    <p:sldId id="286" r:id="rId30"/>
    <p:sldId id="272" r:id="rId31"/>
    <p:sldId id="273" r:id="rId32"/>
    <p:sldId id="275" r:id="rId33"/>
    <p:sldId id="276" r:id="rId34"/>
    <p:sldId id="277" r:id="rId35"/>
    <p:sldId id="278" r:id="rId36"/>
    <p:sldId id="279" r:id="rId37"/>
    <p:sldId id="280" r:id="rId38"/>
    <p:sldId id="287" r:id="rId39"/>
    <p:sldId id="288" r:id="rId40"/>
    <p:sldId id="289" r:id="rId41"/>
    <p:sldId id="290" r:id="rId42"/>
    <p:sldId id="284" r:id="rId43"/>
    <p:sldId id="318" r:id="rId44"/>
    <p:sldId id="319" r:id="rId45"/>
    <p:sldId id="320" r:id="rId46"/>
    <p:sldId id="321" r:id="rId47"/>
    <p:sldId id="322" r:id="rId48"/>
    <p:sldId id="323" r:id="rId49"/>
    <p:sldId id="325" r:id="rId50"/>
    <p:sldId id="285" r:id="rId51"/>
    <p:sldId id="299" r:id="rId52"/>
    <p:sldId id="300" r:id="rId53"/>
    <p:sldId id="301" r:id="rId54"/>
    <p:sldId id="302" r:id="rId55"/>
    <p:sldId id="303" r:id="rId56"/>
    <p:sldId id="304" r:id="rId57"/>
    <p:sldId id="292" r:id="rId58"/>
    <p:sldId id="293" r:id="rId59"/>
    <p:sldId id="294" r:id="rId60"/>
    <p:sldId id="295" r:id="rId61"/>
    <p:sldId id="296" r:id="rId62"/>
    <p:sldId id="297" r:id="rId63"/>
    <p:sldId id="298" r:id="rId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173413-CE27-4056-9079-82CD9FA7D80E}" v="1" dt="2021-06-09T17:42:46.3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60" autoAdjust="0"/>
  </p:normalViewPr>
  <p:slideViewPr>
    <p:cSldViewPr>
      <p:cViewPr varScale="1">
        <p:scale>
          <a:sx n="63" d="100"/>
          <a:sy n="63" d="100"/>
        </p:scale>
        <p:origin x="138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hik Kumar" userId="S::rithikkumar.em2019@vitstudent.ac.in::a2ee7db6-1733-4913-aa2a-bc6f1332da19" providerId="AD" clId="Web-{FF173413-CE27-4056-9079-82CD9FA7D80E}"/>
    <pc:docChg chg="modSld">
      <pc:chgData name="Rithik Kumar" userId="S::rithikkumar.em2019@vitstudent.ac.in::a2ee7db6-1733-4913-aa2a-bc6f1332da19" providerId="AD" clId="Web-{FF173413-CE27-4056-9079-82CD9FA7D80E}" dt="2021-06-09T17:42:46.329" v="0" actId="1076"/>
      <pc:docMkLst>
        <pc:docMk/>
      </pc:docMkLst>
      <pc:sldChg chg="modSp">
        <pc:chgData name="Rithik Kumar" userId="S::rithikkumar.em2019@vitstudent.ac.in::a2ee7db6-1733-4913-aa2a-bc6f1332da19" providerId="AD" clId="Web-{FF173413-CE27-4056-9079-82CD9FA7D80E}" dt="2021-06-09T17:42:46.329" v="0" actId="1076"/>
        <pc:sldMkLst>
          <pc:docMk/>
          <pc:sldMk cId="0" sldId="309"/>
        </pc:sldMkLst>
        <pc:picChg chg="mod">
          <ac:chgData name="Rithik Kumar" userId="S::rithikkumar.em2019@vitstudent.ac.in::a2ee7db6-1733-4913-aa2a-bc6f1332da19" providerId="AD" clId="Web-{FF173413-CE27-4056-9079-82CD9FA7D80E}" dt="2021-06-09T17:42:46.329" v="0" actId="1076"/>
          <ac:picMkLst>
            <pc:docMk/>
            <pc:sldMk cId="0" sldId="309"/>
            <ac:picMk id="3077" creationId="{A4CED29B-0CEC-496F-80CF-AB63157CB13D}"/>
          </ac:picMkLst>
        </pc:picChg>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6-07T05:38:07.121"/>
    </inkml:context>
    <inkml:brush xml:id="br0">
      <inkml:brushProperty name="width" value="0.05292" units="cm"/>
      <inkml:brushProperty name="height" value="0.05292" units="cm"/>
      <inkml:brushProperty name="color" value="#FF0000"/>
    </inkml:brush>
  </inkml:definitions>
  <inkml:trace contextRef="#ctx0" brushRef="#br0">16158 13935 0,'-18'0'297,"-17"0"-297,-18 0 15,0 0-15,-18 0 16,1 0-16,-18 0 15,17 0-15,-17 0 0,35 17 16,0-17-16,18 0 16,-1 18-16,19-18 15,-1 0-15,0 0 16,18-18 0,-35 18-1,0-17 1,-53 17-16,35-18 15,0 18-15,18 0 16,-1 0-16,19 0 0,17 18 78,0-1-62,0 1-1,0 0 32,0-1 47,0 1-78,0 0-1,0 17-15,-36 18 0,-52 35 16,-18 18-16,18-18 16,53-53-16,0-35 15,35 18 1,0 0 93,0-1-93,0 1-1,0-1 32,17-17-47,-17 18 16,18-18-16,-18 18 0,18-18 16,-18 17-1,17-17-15,-17 18 16,18 0-16,-1-18 15,-17 17-15,0 1 16,0 0 0,18-1-16,-18 1 15,18 35 1,-1-53-16,1 53 0,-18-36 16,18 36-16,-18-35 15,17 17-15,1 0 16,-18 1-16,0-19 15,18 19-15,-18-1 16,17-35-16,-17 18 47,18-18-31,-18 17-16,17 1 15,-17 17 1,18 0-16,0-17 15,-1-18-15,-17 18 16,18-1-16,-18 1 16,18-18-1,-1 0 17,1 0-32,35 18 15,-18 17-15,18-18 0,0 1 16,35 35-16,-53-35 15,54-1-15,-36 19 16,-1-19-16,19-17 16,-36 18-16,1 0 0,-19-18 15,1 0 32,17 17-47,-17-17 0,-1 18 16,1-18-16,0 0 31,-1 17 16,19-17-47,-1 0 16,0 0-16,0 0 15,1 0-15,17 0 16,0 0-16,35 0 0,-35 0 15,0-17-15,35 17 16,-35 0-16,0 0 16,0 0-16,-18 0 15,-18 0-15,19 0 0,-19 0 16,19 0-16,-19 0 16,36 0-1,-35 0-15,17 0 16,-17 0-16,-1 0 15,-17-18 17,18 18-17,0-17-15,-1-1 16,36 0-16,35-35 0,-17 18 16,17 0-16,0 17 15,1-35-15,-37 36 16,54-1-16,-35 0 15,-18 1-15,35-1 16,-53 0-16,18 1 0,-18-36 16,1 35-16,-19 1 15,1 17 1,0 0 15,-18-18 32,-18 0-63,18 1 15,0-1 1,0 0 0,-18 18-16,18-17 15,0-1-15,0 0 16,0 1-1,0-1 1,0 0 0,0-17-16,0-35 15,0-36-15,0 35 16,0 18-16,0 18 16,0 0-16,0 17 15,0 1-15,0-1 47,0 0-31,-17 18-1,-1-35-15,18 0 16,-18 17 0,1 0-16,17-17 15,0 18-15,-18-19 16,1 1-16,-1 0 0,0-1 15,18 19 1,-17-1-16,-1 18 31,0-18-15,1 18-16,17-17 16,-36-1-16,19 1 15,-1 17-15,-17-36 16,17 19-16,1-1 0,17 0 15,-18 18-15,18-17 16,-18 17 15,1 0-31,-1 0 16,-17 0-16,17 0 16,0-18-16,1 18 15,-1 0-15,1 0 16,17-18-1,-18 18 1,0 0-16,1 0 16,-1 0-16,-70 0 15,35 0-15,0 0 16,0 0-16,-17 0 16,17 0-16,0 0 0,17 0 15,-17 18-15,18-18 16,0 0-16,-18 18 15,35-18-15,1 0 16,-1 0-16,0 0 0,18-18 63,-17 18-48,-1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6-07T05:45:53.936"/>
    </inkml:context>
    <inkml:brush xml:id="br0">
      <inkml:brushProperty name="width" value="0.05292" units="cm"/>
      <inkml:brushProperty name="height" value="0.05292" units="cm"/>
      <inkml:brushProperty name="color" value="#FF0000"/>
    </inkml:brush>
  </inkml:definitions>
  <inkml:trace contextRef="#ctx0" brushRef="#br0">5398 2769 0,'123'0'250,"18"-35"-234,-52 17-16,-1 18 16,-18 0-16,-17 0 0,-17 0 15,16 0-15,-16 0 16,-1 0-16,18 0 16,17 0-16,-52 0 15,0 0-15,17 18 0,36-18 16,-36 0-16,-17 0 15,17 0-15,0 0 16,0 0-16,1 0 16,-1 0-16,0 0 15,18 0-15,35-18 0,1 1 16,16-1-16,19-35 16,52 36-16,-17-19 15,-18 19-15,18-36 16,-53 53-16,-36-18 0,18 18 15,-35 0-15,-17 0 16,-1 0-16,-17 0 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861A3B7-D8B8-4AD6-9413-924EC78B3093}"/>
              </a:ext>
            </a:extLst>
          </p:cNvPr>
          <p:cNvSpPr>
            <a:spLocks noGrp="1"/>
          </p:cNvSpPr>
          <p:nvPr>
            <p:ph type="dt" sz="half" idx="10"/>
          </p:nvPr>
        </p:nvSpPr>
        <p:spPr/>
        <p:txBody>
          <a:bodyPr/>
          <a:lstStyle>
            <a:lvl1pPr>
              <a:defRPr/>
            </a:lvl1pPr>
          </a:lstStyle>
          <a:p>
            <a:pPr>
              <a:defRPr/>
            </a:pPr>
            <a:fld id="{73CBEDDE-0D1B-42CC-9BAB-1891A47FDF5A}" type="datetimeFigureOut">
              <a:rPr lang="en-US"/>
              <a:pPr>
                <a:defRPr/>
              </a:pPr>
              <a:t>6/9/2021</a:t>
            </a:fld>
            <a:endParaRPr lang="en-US"/>
          </a:p>
        </p:txBody>
      </p:sp>
      <p:sp>
        <p:nvSpPr>
          <p:cNvPr id="5" name="Footer Placeholder 4">
            <a:extLst>
              <a:ext uri="{FF2B5EF4-FFF2-40B4-BE49-F238E27FC236}">
                <a16:creationId xmlns:a16="http://schemas.microsoft.com/office/drawing/2014/main" id="{7F78C4FC-DF7A-4E2A-9DA9-FB14DB2408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F0B433C-6194-4001-8395-D75012EE32C8}"/>
              </a:ext>
            </a:extLst>
          </p:cNvPr>
          <p:cNvSpPr>
            <a:spLocks noGrp="1"/>
          </p:cNvSpPr>
          <p:nvPr>
            <p:ph type="sldNum" sz="quarter" idx="12"/>
          </p:nvPr>
        </p:nvSpPr>
        <p:spPr/>
        <p:txBody>
          <a:bodyPr/>
          <a:lstStyle>
            <a:lvl1pPr>
              <a:defRPr/>
            </a:lvl1pPr>
          </a:lstStyle>
          <a:p>
            <a:fld id="{EF856505-BBA1-4C11-BE60-C2395EC1A7D5}" type="slidenum">
              <a:rPr lang="en-US" altLang="en-US"/>
              <a:pPr/>
              <a:t>‹#›</a:t>
            </a:fld>
            <a:endParaRPr lang="en-US" altLang="en-US"/>
          </a:p>
        </p:txBody>
      </p:sp>
    </p:spTree>
    <p:extLst>
      <p:ext uri="{BB962C8B-B14F-4D97-AF65-F5344CB8AC3E}">
        <p14:creationId xmlns:p14="http://schemas.microsoft.com/office/powerpoint/2010/main" val="420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2E541-4C9B-4B86-9235-C0C5941E7C31}"/>
              </a:ext>
            </a:extLst>
          </p:cNvPr>
          <p:cNvSpPr>
            <a:spLocks noGrp="1"/>
          </p:cNvSpPr>
          <p:nvPr>
            <p:ph type="dt" sz="half" idx="10"/>
          </p:nvPr>
        </p:nvSpPr>
        <p:spPr/>
        <p:txBody>
          <a:bodyPr/>
          <a:lstStyle>
            <a:lvl1pPr>
              <a:defRPr/>
            </a:lvl1pPr>
          </a:lstStyle>
          <a:p>
            <a:pPr>
              <a:defRPr/>
            </a:pPr>
            <a:fld id="{E23141CE-7198-4B17-A6E8-690241323A51}" type="datetimeFigureOut">
              <a:rPr lang="en-US"/>
              <a:pPr>
                <a:defRPr/>
              </a:pPr>
              <a:t>6/9/2021</a:t>
            </a:fld>
            <a:endParaRPr lang="en-US"/>
          </a:p>
        </p:txBody>
      </p:sp>
      <p:sp>
        <p:nvSpPr>
          <p:cNvPr id="5" name="Footer Placeholder 4">
            <a:extLst>
              <a:ext uri="{FF2B5EF4-FFF2-40B4-BE49-F238E27FC236}">
                <a16:creationId xmlns:a16="http://schemas.microsoft.com/office/drawing/2014/main" id="{973DFAE8-8FD1-4059-B581-DDE6E02511C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60F95EC-3FE9-43EB-AD49-1004FA9D6890}"/>
              </a:ext>
            </a:extLst>
          </p:cNvPr>
          <p:cNvSpPr>
            <a:spLocks noGrp="1"/>
          </p:cNvSpPr>
          <p:nvPr>
            <p:ph type="sldNum" sz="quarter" idx="12"/>
          </p:nvPr>
        </p:nvSpPr>
        <p:spPr/>
        <p:txBody>
          <a:bodyPr/>
          <a:lstStyle>
            <a:lvl1pPr>
              <a:defRPr/>
            </a:lvl1pPr>
          </a:lstStyle>
          <a:p>
            <a:fld id="{9D9127A7-3DB1-4C28-8323-EBC975E485D5}" type="slidenum">
              <a:rPr lang="en-US" altLang="en-US"/>
              <a:pPr/>
              <a:t>‹#›</a:t>
            </a:fld>
            <a:endParaRPr lang="en-US" altLang="en-US"/>
          </a:p>
        </p:txBody>
      </p:sp>
    </p:spTree>
    <p:extLst>
      <p:ext uri="{BB962C8B-B14F-4D97-AF65-F5344CB8AC3E}">
        <p14:creationId xmlns:p14="http://schemas.microsoft.com/office/powerpoint/2010/main" val="3623874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7683D-97C0-401B-A589-4FC87E90302C}"/>
              </a:ext>
            </a:extLst>
          </p:cNvPr>
          <p:cNvSpPr>
            <a:spLocks noGrp="1"/>
          </p:cNvSpPr>
          <p:nvPr>
            <p:ph type="dt" sz="half" idx="10"/>
          </p:nvPr>
        </p:nvSpPr>
        <p:spPr/>
        <p:txBody>
          <a:bodyPr/>
          <a:lstStyle>
            <a:lvl1pPr>
              <a:defRPr/>
            </a:lvl1pPr>
          </a:lstStyle>
          <a:p>
            <a:pPr>
              <a:defRPr/>
            </a:pPr>
            <a:fld id="{90F584A4-3AB8-4156-8C42-EB2D1908CDCF}" type="datetimeFigureOut">
              <a:rPr lang="en-US"/>
              <a:pPr>
                <a:defRPr/>
              </a:pPr>
              <a:t>6/9/2021</a:t>
            </a:fld>
            <a:endParaRPr lang="en-US"/>
          </a:p>
        </p:txBody>
      </p:sp>
      <p:sp>
        <p:nvSpPr>
          <p:cNvPr id="5" name="Footer Placeholder 4">
            <a:extLst>
              <a:ext uri="{FF2B5EF4-FFF2-40B4-BE49-F238E27FC236}">
                <a16:creationId xmlns:a16="http://schemas.microsoft.com/office/drawing/2014/main" id="{1E828839-702C-4B8B-956C-30A9F298E01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15FCA57-9DDC-4651-AEA3-D951E99675EE}"/>
              </a:ext>
            </a:extLst>
          </p:cNvPr>
          <p:cNvSpPr>
            <a:spLocks noGrp="1"/>
          </p:cNvSpPr>
          <p:nvPr>
            <p:ph type="sldNum" sz="quarter" idx="12"/>
          </p:nvPr>
        </p:nvSpPr>
        <p:spPr/>
        <p:txBody>
          <a:bodyPr/>
          <a:lstStyle>
            <a:lvl1pPr>
              <a:defRPr/>
            </a:lvl1pPr>
          </a:lstStyle>
          <a:p>
            <a:fld id="{E5A49BDF-B495-479F-8FF3-C2F7CB6CDFAC}" type="slidenum">
              <a:rPr lang="en-US" altLang="en-US"/>
              <a:pPr/>
              <a:t>‹#›</a:t>
            </a:fld>
            <a:endParaRPr lang="en-US" altLang="en-US"/>
          </a:p>
        </p:txBody>
      </p:sp>
    </p:spTree>
    <p:extLst>
      <p:ext uri="{BB962C8B-B14F-4D97-AF65-F5344CB8AC3E}">
        <p14:creationId xmlns:p14="http://schemas.microsoft.com/office/powerpoint/2010/main" val="545008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67625D-D3A3-488B-89FB-B9578865F57B}"/>
              </a:ext>
            </a:extLst>
          </p:cNvPr>
          <p:cNvSpPr>
            <a:spLocks noGrp="1"/>
          </p:cNvSpPr>
          <p:nvPr>
            <p:ph type="dt" sz="half" idx="10"/>
          </p:nvPr>
        </p:nvSpPr>
        <p:spPr/>
        <p:txBody>
          <a:bodyPr/>
          <a:lstStyle>
            <a:lvl1pPr>
              <a:defRPr/>
            </a:lvl1pPr>
          </a:lstStyle>
          <a:p>
            <a:pPr>
              <a:defRPr/>
            </a:pPr>
            <a:fld id="{139F9DD4-6DFD-46B3-B241-C542C6208B92}" type="datetimeFigureOut">
              <a:rPr lang="en-US"/>
              <a:pPr>
                <a:defRPr/>
              </a:pPr>
              <a:t>6/9/2021</a:t>
            </a:fld>
            <a:endParaRPr lang="en-US"/>
          </a:p>
        </p:txBody>
      </p:sp>
      <p:sp>
        <p:nvSpPr>
          <p:cNvPr id="5" name="Footer Placeholder 4">
            <a:extLst>
              <a:ext uri="{FF2B5EF4-FFF2-40B4-BE49-F238E27FC236}">
                <a16:creationId xmlns:a16="http://schemas.microsoft.com/office/drawing/2014/main" id="{4FB51E74-AA98-4DC1-8865-171B39D55E9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2210E98-3575-4DE0-966E-85DC1501581C}"/>
              </a:ext>
            </a:extLst>
          </p:cNvPr>
          <p:cNvSpPr>
            <a:spLocks noGrp="1"/>
          </p:cNvSpPr>
          <p:nvPr>
            <p:ph type="sldNum" sz="quarter" idx="12"/>
          </p:nvPr>
        </p:nvSpPr>
        <p:spPr/>
        <p:txBody>
          <a:bodyPr/>
          <a:lstStyle>
            <a:lvl1pPr>
              <a:defRPr/>
            </a:lvl1pPr>
          </a:lstStyle>
          <a:p>
            <a:fld id="{06A78E39-8E43-4E94-8AB3-3622F68B1C13}" type="slidenum">
              <a:rPr lang="en-US" altLang="en-US"/>
              <a:pPr/>
              <a:t>‹#›</a:t>
            </a:fld>
            <a:endParaRPr lang="en-US" altLang="en-US"/>
          </a:p>
        </p:txBody>
      </p:sp>
    </p:spTree>
    <p:extLst>
      <p:ext uri="{BB962C8B-B14F-4D97-AF65-F5344CB8AC3E}">
        <p14:creationId xmlns:p14="http://schemas.microsoft.com/office/powerpoint/2010/main" val="201050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1362CB-1237-4309-8063-7808C80C303C}"/>
              </a:ext>
            </a:extLst>
          </p:cNvPr>
          <p:cNvSpPr>
            <a:spLocks noGrp="1"/>
          </p:cNvSpPr>
          <p:nvPr>
            <p:ph type="dt" sz="half" idx="10"/>
          </p:nvPr>
        </p:nvSpPr>
        <p:spPr/>
        <p:txBody>
          <a:bodyPr/>
          <a:lstStyle>
            <a:lvl1pPr>
              <a:defRPr/>
            </a:lvl1pPr>
          </a:lstStyle>
          <a:p>
            <a:pPr>
              <a:defRPr/>
            </a:pPr>
            <a:fld id="{E17206E4-A3EA-41A5-8DE5-80BF321F5300}" type="datetimeFigureOut">
              <a:rPr lang="en-US"/>
              <a:pPr>
                <a:defRPr/>
              </a:pPr>
              <a:t>6/9/2021</a:t>
            </a:fld>
            <a:endParaRPr lang="en-US"/>
          </a:p>
        </p:txBody>
      </p:sp>
      <p:sp>
        <p:nvSpPr>
          <p:cNvPr id="5" name="Footer Placeholder 4">
            <a:extLst>
              <a:ext uri="{FF2B5EF4-FFF2-40B4-BE49-F238E27FC236}">
                <a16:creationId xmlns:a16="http://schemas.microsoft.com/office/drawing/2014/main" id="{FF72791E-038E-40A4-AF33-DC306E832C0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56DE647-60C2-42A3-8939-7FAB1897B3E3}"/>
              </a:ext>
            </a:extLst>
          </p:cNvPr>
          <p:cNvSpPr>
            <a:spLocks noGrp="1"/>
          </p:cNvSpPr>
          <p:nvPr>
            <p:ph type="sldNum" sz="quarter" idx="12"/>
          </p:nvPr>
        </p:nvSpPr>
        <p:spPr/>
        <p:txBody>
          <a:bodyPr/>
          <a:lstStyle>
            <a:lvl1pPr>
              <a:defRPr/>
            </a:lvl1pPr>
          </a:lstStyle>
          <a:p>
            <a:fld id="{99B650FD-00BB-4328-9506-6E161F50C183}" type="slidenum">
              <a:rPr lang="en-US" altLang="en-US"/>
              <a:pPr/>
              <a:t>‹#›</a:t>
            </a:fld>
            <a:endParaRPr lang="en-US" altLang="en-US"/>
          </a:p>
        </p:txBody>
      </p:sp>
    </p:spTree>
    <p:extLst>
      <p:ext uri="{BB962C8B-B14F-4D97-AF65-F5344CB8AC3E}">
        <p14:creationId xmlns:p14="http://schemas.microsoft.com/office/powerpoint/2010/main" val="359652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D54B685-519A-4651-BA65-0EE05C3E13DA}"/>
              </a:ext>
            </a:extLst>
          </p:cNvPr>
          <p:cNvSpPr>
            <a:spLocks noGrp="1"/>
          </p:cNvSpPr>
          <p:nvPr>
            <p:ph type="dt" sz="half" idx="10"/>
          </p:nvPr>
        </p:nvSpPr>
        <p:spPr/>
        <p:txBody>
          <a:bodyPr/>
          <a:lstStyle>
            <a:lvl1pPr>
              <a:defRPr/>
            </a:lvl1pPr>
          </a:lstStyle>
          <a:p>
            <a:pPr>
              <a:defRPr/>
            </a:pPr>
            <a:fld id="{27AC40A6-FCD9-4D92-9A55-03D7E23E5299}" type="datetimeFigureOut">
              <a:rPr lang="en-US"/>
              <a:pPr>
                <a:defRPr/>
              </a:pPr>
              <a:t>6/9/2021</a:t>
            </a:fld>
            <a:endParaRPr lang="en-US"/>
          </a:p>
        </p:txBody>
      </p:sp>
      <p:sp>
        <p:nvSpPr>
          <p:cNvPr id="6" name="Footer Placeholder 4">
            <a:extLst>
              <a:ext uri="{FF2B5EF4-FFF2-40B4-BE49-F238E27FC236}">
                <a16:creationId xmlns:a16="http://schemas.microsoft.com/office/drawing/2014/main" id="{72265BED-6B67-4C1A-8C98-4A90B103663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21DD5EC-5E42-4081-91E5-781F0403F6AB}"/>
              </a:ext>
            </a:extLst>
          </p:cNvPr>
          <p:cNvSpPr>
            <a:spLocks noGrp="1"/>
          </p:cNvSpPr>
          <p:nvPr>
            <p:ph type="sldNum" sz="quarter" idx="12"/>
          </p:nvPr>
        </p:nvSpPr>
        <p:spPr/>
        <p:txBody>
          <a:bodyPr/>
          <a:lstStyle>
            <a:lvl1pPr>
              <a:defRPr/>
            </a:lvl1pPr>
          </a:lstStyle>
          <a:p>
            <a:fld id="{185C6348-517A-4AAE-BB37-A55CFD59FB6C}" type="slidenum">
              <a:rPr lang="en-US" altLang="en-US"/>
              <a:pPr/>
              <a:t>‹#›</a:t>
            </a:fld>
            <a:endParaRPr lang="en-US" altLang="en-US"/>
          </a:p>
        </p:txBody>
      </p:sp>
    </p:spTree>
    <p:extLst>
      <p:ext uri="{BB962C8B-B14F-4D97-AF65-F5344CB8AC3E}">
        <p14:creationId xmlns:p14="http://schemas.microsoft.com/office/powerpoint/2010/main" val="406902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664FB8F-0F98-45C6-AAFB-B0039FD3242F}"/>
              </a:ext>
            </a:extLst>
          </p:cNvPr>
          <p:cNvSpPr>
            <a:spLocks noGrp="1"/>
          </p:cNvSpPr>
          <p:nvPr>
            <p:ph type="dt" sz="half" idx="10"/>
          </p:nvPr>
        </p:nvSpPr>
        <p:spPr/>
        <p:txBody>
          <a:bodyPr/>
          <a:lstStyle>
            <a:lvl1pPr>
              <a:defRPr/>
            </a:lvl1pPr>
          </a:lstStyle>
          <a:p>
            <a:pPr>
              <a:defRPr/>
            </a:pPr>
            <a:fld id="{E4F51191-4331-4BE6-BD2A-F6223B6901A6}" type="datetimeFigureOut">
              <a:rPr lang="en-US"/>
              <a:pPr>
                <a:defRPr/>
              </a:pPr>
              <a:t>6/9/2021</a:t>
            </a:fld>
            <a:endParaRPr lang="en-US"/>
          </a:p>
        </p:txBody>
      </p:sp>
      <p:sp>
        <p:nvSpPr>
          <p:cNvPr id="8" name="Footer Placeholder 4">
            <a:extLst>
              <a:ext uri="{FF2B5EF4-FFF2-40B4-BE49-F238E27FC236}">
                <a16:creationId xmlns:a16="http://schemas.microsoft.com/office/drawing/2014/main" id="{6558E918-386F-4FE5-BC82-0303FD75043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90BF249-D676-4821-A8DB-EF42A9D34858}"/>
              </a:ext>
            </a:extLst>
          </p:cNvPr>
          <p:cNvSpPr>
            <a:spLocks noGrp="1"/>
          </p:cNvSpPr>
          <p:nvPr>
            <p:ph type="sldNum" sz="quarter" idx="12"/>
          </p:nvPr>
        </p:nvSpPr>
        <p:spPr/>
        <p:txBody>
          <a:bodyPr/>
          <a:lstStyle>
            <a:lvl1pPr>
              <a:defRPr/>
            </a:lvl1pPr>
          </a:lstStyle>
          <a:p>
            <a:fld id="{6F77D64D-E256-4C0A-B3D9-00CEDED03E0C}" type="slidenum">
              <a:rPr lang="en-US" altLang="en-US"/>
              <a:pPr/>
              <a:t>‹#›</a:t>
            </a:fld>
            <a:endParaRPr lang="en-US" altLang="en-US"/>
          </a:p>
        </p:txBody>
      </p:sp>
    </p:spTree>
    <p:extLst>
      <p:ext uri="{BB962C8B-B14F-4D97-AF65-F5344CB8AC3E}">
        <p14:creationId xmlns:p14="http://schemas.microsoft.com/office/powerpoint/2010/main" val="357387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0E7CA1B-9F30-4F1B-939B-3B01183A74F0}"/>
              </a:ext>
            </a:extLst>
          </p:cNvPr>
          <p:cNvSpPr>
            <a:spLocks noGrp="1"/>
          </p:cNvSpPr>
          <p:nvPr>
            <p:ph type="dt" sz="half" idx="10"/>
          </p:nvPr>
        </p:nvSpPr>
        <p:spPr/>
        <p:txBody>
          <a:bodyPr/>
          <a:lstStyle>
            <a:lvl1pPr>
              <a:defRPr/>
            </a:lvl1pPr>
          </a:lstStyle>
          <a:p>
            <a:pPr>
              <a:defRPr/>
            </a:pPr>
            <a:fld id="{D8FAC1F9-DF1D-4596-86F5-9D0622068521}" type="datetimeFigureOut">
              <a:rPr lang="en-US"/>
              <a:pPr>
                <a:defRPr/>
              </a:pPr>
              <a:t>6/9/2021</a:t>
            </a:fld>
            <a:endParaRPr lang="en-US"/>
          </a:p>
        </p:txBody>
      </p:sp>
      <p:sp>
        <p:nvSpPr>
          <p:cNvPr id="4" name="Footer Placeholder 4">
            <a:extLst>
              <a:ext uri="{FF2B5EF4-FFF2-40B4-BE49-F238E27FC236}">
                <a16:creationId xmlns:a16="http://schemas.microsoft.com/office/drawing/2014/main" id="{B5686A2F-A395-462D-8C19-0363D075034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CEBC5F6E-1F71-4D84-8F2A-AD203015CAFF}"/>
              </a:ext>
            </a:extLst>
          </p:cNvPr>
          <p:cNvSpPr>
            <a:spLocks noGrp="1"/>
          </p:cNvSpPr>
          <p:nvPr>
            <p:ph type="sldNum" sz="quarter" idx="12"/>
          </p:nvPr>
        </p:nvSpPr>
        <p:spPr/>
        <p:txBody>
          <a:bodyPr/>
          <a:lstStyle>
            <a:lvl1pPr>
              <a:defRPr/>
            </a:lvl1pPr>
          </a:lstStyle>
          <a:p>
            <a:fld id="{B6B7B8B0-DC22-4A76-9563-A8A3B2F9DA7F}" type="slidenum">
              <a:rPr lang="en-US" altLang="en-US"/>
              <a:pPr/>
              <a:t>‹#›</a:t>
            </a:fld>
            <a:endParaRPr lang="en-US" altLang="en-US"/>
          </a:p>
        </p:txBody>
      </p:sp>
    </p:spTree>
    <p:extLst>
      <p:ext uri="{BB962C8B-B14F-4D97-AF65-F5344CB8AC3E}">
        <p14:creationId xmlns:p14="http://schemas.microsoft.com/office/powerpoint/2010/main" val="2612379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0A6556F-4134-40B4-B3EE-ACD55CAA67A9}"/>
              </a:ext>
            </a:extLst>
          </p:cNvPr>
          <p:cNvSpPr>
            <a:spLocks noGrp="1"/>
          </p:cNvSpPr>
          <p:nvPr>
            <p:ph type="dt" sz="half" idx="10"/>
          </p:nvPr>
        </p:nvSpPr>
        <p:spPr/>
        <p:txBody>
          <a:bodyPr/>
          <a:lstStyle>
            <a:lvl1pPr>
              <a:defRPr/>
            </a:lvl1pPr>
          </a:lstStyle>
          <a:p>
            <a:pPr>
              <a:defRPr/>
            </a:pPr>
            <a:fld id="{5FCFB83C-4E92-4D07-B373-84A968A286A9}" type="datetimeFigureOut">
              <a:rPr lang="en-US"/>
              <a:pPr>
                <a:defRPr/>
              </a:pPr>
              <a:t>6/9/2021</a:t>
            </a:fld>
            <a:endParaRPr lang="en-US"/>
          </a:p>
        </p:txBody>
      </p:sp>
      <p:sp>
        <p:nvSpPr>
          <p:cNvPr id="3" name="Footer Placeholder 4">
            <a:extLst>
              <a:ext uri="{FF2B5EF4-FFF2-40B4-BE49-F238E27FC236}">
                <a16:creationId xmlns:a16="http://schemas.microsoft.com/office/drawing/2014/main" id="{01C59782-9244-47D9-AE62-CA607569B28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48702CA-7FB3-4AD2-A73C-DC3AB2065E33}"/>
              </a:ext>
            </a:extLst>
          </p:cNvPr>
          <p:cNvSpPr>
            <a:spLocks noGrp="1"/>
          </p:cNvSpPr>
          <p:nvPr>
            <p:ph type="sldNum" sz="quarter" idx="12"/>
          </p:nvPr>
        </p:nvSpPr>
        <p:spPr/>
        <p:txBody>
          <a:bodyPr/>
          <a:lstStyle>
            <a:lvl1pPr>
              <a:defRPr/>
            </a:lvl1pPr>
          </a:lstStyle>
          <a:p>
            <a:fld id="{A340BAE7-E591-46F6-A22F-2A571C03CE39}" type="slidenum">
              <a:rPr lang="en-US" altLang="en-US"/>
              <a:pPr/>
              <a:t>‹#›</a:t>
            </a:fld>
            <a:endParaRPr lang="en-US" altLang="en-US"/>
          </a:p>
        </p:txBody>
      </p:sp>
    </p:spTree>
    <p:extLst>
      <p:ext uri="{BB962C8B-B14F-4D97-AF65-F5344CB8AC3E}">
        <p14:creationId xmlns:p14="http://schemas.microsoft.com/office/powerpoint/2010/main" val="2878429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707AD37-6E6A-4064-A1A6-7C5A316984AB}"/>
              </a:ext>
            </a:extLst>
          </p:cNvPr>
          <p:cNvSpPr>
            <a:spLocks noGrp="1"/>
          </p:cNvSpPr>
          <p:nvPr>
            <p:ph type="dt" sz="half" idx="10"/>
          </p:nvPr>
        </p:nvSpPr>
        <p:spPr/>
        <p:txBody>
          <a:bodyPr/>
          <a:lstStyle>
            <a:lvl1pPr>
              <a:defRPr/>
            </a:lvl1pPr>
          </a:lstStyle>
          <a:p>
            <a:pPr>
              <a:defRPr/>
            </a:pPr>
            <a:fld id="{48F1EF53-BC46-45C4-B5E2-F46B9B5B34D0}" type="datetimeFigureOut">
              <a:rPr lang="en-US"/>
              <a:pPr>
                <a:defRPr/>
              </a:pPr>
              <a:t>6/9/2021</a:t>
            </a:fld>
            <a:endParaRPr lang="en-US"/>
          </a:p>
        </p:txBody>
      </p:sp>
      <p:sp>
        <p:nvSpPr>
          <p:cNvPr id="6" name="Footer Placeholder 4">
            <a:extLst>
              <a:ext uri="{FF2B5EF4-FFF2-40B4-BE49-F238E27FC236}">
                <a16:creationId xmlns:a16="http://schemas.microsoft.com/office/drawing/2014/main" id="{2451580D-2F65-40E2-8989-7D4FD9F5184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9A3220F-487E-4A47-BEE7-246D11119B1A}"/>
              </a:ext>
            </a:extLst>
          </p:cNvPr>
          <p:cNvSpPr>
            <a:spLocks noGrp="1"/>
          </p:cNvSpPr>
          <p:nvPr>
            <p:ph type="sldNum" sz="quarter" idx="12"/>
          </p:nvPr>
        </p:nvSpPr>
        <p:spPr/>
        <p:txBody>
          <a:bodyPr/>
          <a:lstStyle>
            <a:lvl1pPr>
              <a:defRPr/>
            </a:lvl1pPr>
          </a:lstStyle>
          <a:p>
            <a:fld id="{31DB3F4F-FDFE-46DB-81CA-434B14C08653}" type="slidenum">
              <a:rPr lang="en-US" altLang="en-US"/>
              <a:pPr/>
              <a:t>‹#›</a:t>
            </a:fld>
            <a:endParaRPr lang="en-US" altLang="en-US"/>
          </a:p>
        </p:txBody>
      </p:sp>
    </p:spTree>
    <p:extLst>
      <p:ext uri="{BB962C8B-B14F-4D97-AF65-F5344CB8AC3E}">
        <p14:creationId xmlns:p14="http://schemas.microsoft.com/office/powerpoint/2010/main" val="424445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DD62440-C975-4521-82AB-E1F3E258599E}"/>
              </a:ext>
            </a:extLst>
          </p:cNvPr>
          <p:cNvSpPr>
            <a:spLocks noGrp="1"/>
          </p:cNvSpPr>
          <p:nvPr>
            <p:ph type="dt" sz="half" idx="10"/>
          </p:nvPr>
        </p:nvSpPr>
        <p:spPr/>
        <p:txBody>
          <a:bodyPr/>
          <a:lstStyle>
            <a:lvl1pPr>
              <a:defRPr/>
            </a:lvl1pPr>
          </a:lstStyle>
          <a:p>
            <a:pPr>
              <a:defRPr/>
            </a:pPr>
            <a:fld id="{1F2BA8FE-2906-4AFB-8B9C-6C698836B413}" type="datetimeFigureOut">
              <a:rPr lang="en-US"/>
              <a:pPr>
                <a:defRPr/>
              </a:pPr>
              <a:t>6/9/2021</a:t>
            </a:fld>
            <a:endParaRPr lang="en-US"/>
          </a:p>
        </p:txBody>
      </p:sp>
      <p:sp>
        <p:nvSpPr>
          <p:cNvPr id="6" name="Footer Placeholder 4">
            <a:extLst>
              <a:ext uri="{FF2B5EF4-FFF2-40B4-BE49-F238E27FC236}">
                <a16:creationId xmlns:a16="http://schemas.microsoft.com/office/drawing/2014/main" id="{DA20C034-6FC2-4D83-A21D-AF3BD0430AC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8578F03-A8FD-46AA-88AC-615D8DCD9238}"/>
              </a:ext>
            </a:extLst>
          </p:cNvPr>
          <p:cNvSpPr>
            <a:spLocks noGrp="1"/>
          </p:cNvSpPr>
          <p:nvPr>
            <p:ph type="sldNum" sz="quarter" idx="12"/>
          </p:nvPr>
        </p:nvSpPr>
        <p:spPr/>
        <p:txBody>
          <a:bodyPr/>
          <a:lstStyle>
            <a:lvl1pPr>
              <a:defRPr/>
            </a:lvl1pPr>
          </a:lstStyle>
          <a:p>
            <a:fld id="{F3172F7C-BF51-4E64-99D5-949C12432199}" type="slidenum">
              <a:rPr lang="en-US" altLang="en-US"/>
              <a:pPr/>
              <a:t>‹#›</a:t>
            </a:fld>
            <a:endParaRPr lang="en-US" altLang="en-US"/>
          </a:p>
        </p:txBody>
      </p:sp>
    </p:spTree>
    <p:extLst>
      <p:ext uri="{BB962C8B-B14F-4D97-AF65-F5344CB8AC3E}">
        <p14:creationId xmlns:p14="http://schemas.microsoft.com/office/powerpoint/2010/main" val="1929690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BC606FB-66F8-4942-8039-F431FBE99583}"/>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1E27A56-0A84-480D-AF46-05B1B589C7D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650A655-E7D5-4CA8-95EE-4FC8A86CDE95}"/>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6EF22C6-4301-4A3D-9919-B2E304FBF4A4}" type="datetimeFigureOut">
              <a:rPr lang="en-US"/>
              <a:pPr>
                <a:defRPr/>
              </a:pPr>
              <a:t>6/9/2021</a:t>
            </a:fld>
            <a:endParaRPr lang="en-US"/>
          </a:p>
        </p:txBody>
      </p:sp>
      <p:sp>
        <p:nvSpPr>
          <p:cNvPr id="5" name="Footer Placeholder 4">
            <a:extLst>
              <a:ext uri="{FF2B5EF4-FFF2-40B4-BE49-F238E27FC236}">
                <a16:creationId xmlns:a16="http://schemas.microsoft.com/office/drawing/2014/main" id="{94D775E0-0277-4A65-9C02-5BB7BD6D4AC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18303396-2E6F-4963-8AEB-6268E89FDD06}"/>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9B705DF-6DDE-470B-BAC9-3B8261ED5B2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ustomXml" Target="../ink/ink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15EE5FD4-6D96-451A-8EC0-85B3BF2E9684}"/>
              </a:ext>
            </a:extLst>
          </p:cNvPr>
          <p:cNvSpPr>
            <a:spLocks noGrp="1"/>
          </p:cNvSpPr>
          <p:nvPr>
            <p:ph type="ctrTitle"/>
          </p:nvPr>
        </p:nvSpPr>
        <p:spPr>
          <a:xfrm>
            <a:off x="-15875" y="0"/>
            <a:ext cx="9144000" cy="733425"/>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Gyroscope</a:t>
            </a:r>
          </a:p>
        </p:txBody>
      </p:sp>
      <p:sp>
        <p:nvSpPr>
          <p:cNvPr id="3" name="Subtitle 2">
            <a:extLst>
              <a:ext uri="{FF2B5EF4-FFF2-40B4-BE49-F238E27FC236}">
                <a16:creationId xmlns:a16="http://schemas.microsoft.com/office/drawing/2014/main" id="{02183781-D322-42DA-98E4-499A3B654FAB}"/>
              </a:ext>
            </a:extLst>
          </p:cNvPr>
          <p:cNvSpPr>
            <a:spLocks noGrp="1"/>
          </p:cNvSpPr>
          <p:nvPr>
            <p:ph type="subTitle" idx="1"/>
          </p:nvPr>
        </p:nvSpPr>
        <p:spPr>
          <a:xfrm>
            <a:off x="0" y="733425"/>
            <a:ext cx="5715000" cy="6124575"/>
          </a:xfrm>
        </p:spPr>
        <p:txBody>
          <a:bodyPr rtlCol="0">
            <a:normAutofit lnSpcReduction="10000"/>
          </a:bodyPr>
          <a:lstStyle/>
          <a:p>
            <a:pPr marL="342900" indent="-342900" algn="just" eaLnBrk="1" fontAlgn="auto" hangingPunct="1">
              <a:lnSpc>
                <a:spcPct val="150000"/>
              </a:lnSpc>
              <a:spcBef>
                <a:spcPts val="0"/>
              </a:spcBef>
              <a:spcAft>
                <a:spcPts val="0"/>
              </a:spcAft>
              <a:buFont typeface="Wingdings" panose="05000000000000000000" pitchFamily="2" charset="2"/>
              <a:buChar char="Ø"/>
              <a:defRPr/>
            </a:pPr>
            <a:r>
              <a:rPr lang="en-US" sz="2400" dirty="0">
                <a:solidFill>
                  <a:schemeClr val="tx1"/>
                </a:solidFill>
                <a:latin typeface="Times New Roman" panose="02020603050405020304" pitchFamily="18" charset="0"/>
                <a:cs typeface="Times New Roman" panose="02020603050405020304" pitchFamily="18" charset="0"/>
              </a:rPr>
              <a:t>A gyroscope is a device for measuring or maintaining orientation, based on the principles of angular momentum.</a:t>
            </a:r>
          </a:p>
          <a:p>
            <a:pPr marL="342900" indent="-342900" algn="just" eaLnBrk="1" fontAlgn="auto" hangingPunct="1">
              <a:lnSpc>
                <a:spcPct val="150000"/>
              </a:lnSpc>
              <a:spcBef>
                <a:spcPts val="0"/>
              </a:spcBef>
              <a:spcAft>
                <a:spcPts val="0"/>
              </a:spcAft>
              <a:buFont typeface="Wingdings" panose="05000000000000000000" pitchFamily="2" charset="2"/>
              <a:buChar char="Ø"/>
              <a:defRPr/>
            </a:pPr>
            <a:r>
              <a:rPr lang="en-US" sz="2400" dirty="0">
                <a:solidFill>
                  <a:schemeClr val="tx1"/>
                </a:solidFill>
                <a:latin typeface="Times New Roman" panose="02020603050405020304" pitchFamily="18" charset="0"/>
                <a:cs typeface="Times New Roman" panose="02020603050405020304" pitchFamily="18" charset="0"/>
              </a:rPr>
              <a:t>A mechanical gyroscope is essentially a spinning wheel or disk whose axle is free to take any orientation. </a:t>
            </a:r>
          </a:p>
          <a:p>
            <a:pPr marL="342900" indent="-342900" algn="just" eaLnBrk="1" fontAlgn="auto" hangingPunct="1">
              <a:lnSpc>
                <a:spcPct val="150000"/>
              </a:lnSpc>
              <a:spcBef>
                <a:spcPts val="0"/>
              </a:spcBef>
              <a:spcAft>
                <a:spcPts val="0"/>
              </a:spcAft>
              <a:buFont typeface="Wingdings" panose="05000000000000000000" pitchFamily="2" charset="2"/>
              <a:buChar char="Ø"/>
              <a:defRPr/>
            </a:pPr>
            <a:r>
              <a:rPr lang="en-US" sz="2400" dirty="0">
                <a:solidFill>
                  <a:schemeClr val="tx1"/>
                </a:solidFill>
                <a:latin typeface="Times New Roman" panose="02020603050405020304" pitchFamily="18" charset="0"/>
                <a:cs typeface="Times New Roman" panose="02020603050405020304" pitchFamily="18" charset="0"/>
              </a:rPr>
              <a:t>This orientation changes much less in response to a given external torque than it would without the large angular momentum associated with the gyroscope's high rate of spin.</a:t>
            </a:r>
          </a:p>
          <a:p>
            <a:pPr marL="457200" indent="-457200" algn="just" eaLnBrk="1" fontAlgn="auto" hangingPunct="1">
              <a:lnSpc>
                <a:spcPct val="150000"/>
              </a:lnSpc>
              <a:spcBef>
                <a:spcPts val="0"/>
              </a:spcBef>
              <a:spcAft>
                <a:spcPts val="0"/>
              </a:spcAft>
              <a:buFont typeface="Wingdings" panose="05000000000000000000" pitchFamily="2" charset="2"/>
              <a:buChar char="Ø"/>
              <a:defRPr/>
            </a:pPr>
            <a:endParaRPr lang="en-US" sz="2400" dirty="0">
              <a:solidFill>
                <a:schemeClr val="tx1"/>
              </a:solidFill>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defRPr/>
            </a:pPr>
            <a:endParaRPr lang="en-US" sz="2400" dirty="0">
              <a:latin typeface="Times New Roman" panose="02020603050405020304" pitchFamily="18" charset="0"/>
              <a:cs typeface="Times New Roman" panose="02020603050405020304" pitchFamily="18" charset="0"/>
            </a:endParaRPr>
          </a:p>
        </p:txBody>
      </p:sp>
      <p:pic>
        <p:nvPicPr>
          <p:cNvPr id="2052" name="Picture 2">
            <a:extLst>
              <a:ext uri="{FF2B5EF4-FFF2-40B4-BE49-F238E27FC236}">
                <a16:creationId xmlns:a16="http://schemas.microsoft.com/office/drawing/2014/main" id="{636E3B68-648C-423E-B199-7BD9D5EDD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132013"/>
            <a:ext cx="3413125"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AutoShape 7" descr="Right Hand Thumb Rule : Class X - tutorlive - YouTube">
            <a:extLst>
              <a:ext uri="{FF2B5EF4-FFF2-40B4-BE49-F238E27FC236}">
                <a16:creationId xmlns:a16="http://schemas.microsoft.com/office/drawing/2014/main" id="{08442466-5DDC-41CC-A7E7-D4B7EB5B1606}"/>
              </a:ext>
            </a:extLst>
          </p:cNvPr>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pic>
        <p:nvPicPr>
          <p:cNvPr id="2054" name="Picture 7" descr="Best Gyroscopes GIFs | Gfycat">
            <a:extLst>
              <a:ext uri="{FF2B5EF4-FFF2-40B4-BE49-F238E27FC236}">
                <a16:creationId xmlns:a16="http://schemas.microsoft.com/office/drawing/2014/main" id="{334E0F4B-1A97-4EB6-BC48-3E1674C7365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4476750"/>
            <a:ext cx="31051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a:extLst>
              <a:ext uri="{FF2B5EF4-FFF2-40B4-BE49-F238E27FC236}">
                <a16:creationId xmlns:a16="http://schemas.microsoft.com/office/drawing/2014/main" id="{750433D2-9879-4A0D-88CD-D7D099EAA0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 y="279400"/>
            <a:ext cx="9178925" cy="59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4">
            <a:extLst>
              <a:ext uri="{FF2B5EF4-FFF2-40B4-BE49-F238E27FC236}">
                <a16:creationId xmlns:a16="http://schemas.microsoft.com/office/drawing/2014/main" id="{1FE9BF1D-652A-4DDC-B793-63938B8DB5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5005388"/>
            <a:ext cx="2209800"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a:extLst>
              <a:ext uri="{FF2B5EF4-FFF2-40B4-BE49-F238E27FC236}">
                <a16:creationId xmlns:a16="http://schemas.microsoft.com/office/drawing/2014/main" id="{FBCEF39E-A64D-4CE7-91ED-6326270762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43000"/>
            <a:ext cx="144780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7819A1ED-911D-4B2F-8DC3-A5F6173BE2BF}"/>
              </a:ext>
            </a:extLst>
          </p:cNvPr>
          <p:cNvSpPr>
            <a:spLocks noGrp="1"/>
          </p:cNvSpPr>
          <p:nvPr>
            <p:ph type="ctrTitle"/>
          </p:nvPr>
        </p:nvSpPr>
        <p:spPr>
          <a:xfrm>
            <a:off x="0" y="304800"/>
            <a:ext cx="9144000" cy="1295400"/>
          </a:xfrm>
        </p:spPr>
        <p:txBody>
          <a:bodyPr/>
          <a:lstStyle/>
          <a:p>
            <a:pPr algn="l" eaLnBrk="1" hangingPunct="1">
              <a:lnSpc>
                <a:spcPct val="150000"/>
              </a:lnSpc>
            </a:pPr>
            <a:r>
              <a:rPr lang="en-US" altLang="en-US" sz="2400">
                <a:latin typeface="Times New Roman" panose="02020603050405020304" pitchFamily="18" charset="0"/>
                <a:cs typeface="Times New Roman" panose="02020603050405020304" pitchFamily="18" charset="0"/>
              </a:rPr>
              <a:t>Case (i): PROPELLER rotates in CLOCKWISE direction when seen from rear end and Aeroplane turns towards LEFT</a:t>
            </a:r>
            <a:endParaRPr lang="en-US" altLang="en-US" sz="2200">
              <a:latin typeface="Times New Roman" panose="02020603050405020304" pitchFamily="18" charset="0"/>
              <a:cs typeface="Times New Roman" panose="02020603050405020304" pitchFamily="18" charset="0"/>
            </a:endParaRPr>
          </a:p>
        </p:txBody>
      </p:sp>
      <p:pic>
        <p:nvPicPr>
          <p:cNvPr id="12291" name="Picture 2">
            <a:extLst>
              <a:ext uri="{FF2B5EF4-FFF2-40B4-BE49-F238E27FC236}">
                <a16:creationId xmlns:a16="http://schemas.microsoft.com/office/drawing/2014/main" id="{E7FC2ADC-D76A-4BC2-BDBC-BDFA8EAD2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04975"/>
            <a:ext cx="39624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3">
            <a:extLst>
              <a:ext uri="{FF2B5EF4-FFF2-40B4-BE49-F238E27FC236}">
                <a16:creationId xmlns:a16="http://schemas.microsoft.com/office/drawing/2014/main" id="{7CB048FC-0133-4E54-95CB-D621F8009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4724400"/>
            <a:ext cx="3721100" cy="158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4">
            <a:extLst>
              <a:ext uri="{FF2B5EF4-FFF2-40B4-BE49-F238E27FC236}">
                <a16:creationId xmlns:a16="http://schemas.microsoft.com/office/drawing/2014/main" id="{FA9B97F7-982B-4842-97C8-D47333621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04975"/>
            <a:ext cx="44196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a:extLst>
              <a:ext uri="{FF2B5EF4-FFF2-40B4-BE49-F238E27FC236}">
                <a16:creationId xmlns:a16="http://schemas.microsoft.com/office/drawing/2014/main" id="{7431D167-E6EE-4EB1-A524-956EE91923EA}"/>
              </a:ext>
            </a:extLst>
          </p:cNvPr>
          <p:cNvSpPr/>
          <p:nvPr/>
        </p:nvSpPr>
        <p:spPr>
          <a:xfrm>
            <a:off x="1649413" y="4191000"/>
            <a:ext cx="484187"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1D21315-C6D7-4900-814C-38539415E242}"/>
                  </a:ext>
                </a:extLst>
              </p14:cNvPr>
              <p14:cNvContentPartPr/>
              <p14:nvPr/>
            </p14:nvContentPartPr>
            <p14:xfrm>
              <a:off x="1943280" y="895320"/>
              <a:ext cx="991080" cy="101880"/>
            </p14:xfrm>
          </p:contentPart>
        </mc:Choice>
        <mc:Fallback xmlns="">
          <p:pic>
            <p:nvPicPr>
              <p:cNvPr id="2" name="Ink 1">
                <a:extLst>
                  <a:ext uri="{FF2B5EF4-FFF2-40B4-BE49-F238E27FC236}">
                    <a16:creationId xmlns:a16="http://schemas.microsoft.com/office/drawing/2014/main" id="{11D21315-C6D7-4900-814C-38539415E242}"/>
                  </a:ext>
                </a:extLst>
              </p:cNvPr>
              <p:cNvPicPr/>
              <p:nvPr/>
            </p:nvPicPr>
            <p:blipFill>
              <a:blip r:embed="rId6"/>
              <a:stretch>
                <a:fillRect/>
              </a:stretch>
            </p:blipFill>
            <p:spPr>
              <a:xfrm>
                <a:off x="1933920" y="885960"/>
                <a:ext cx="1009800" cy="12060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E9DA78C3-261E-440B-86C9-7FEA2534C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00" t="47000" r="32500" b="14000"/>
          <a:stretch>
            <a:fillRect/>
          </a:stretch>
        </p:blipFill>
        <p:spPr bwMode="auto">
          <a:xfrm>
            <a:off x="819150" y="2057400"/>
            <a:ext cx="75057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5">
            <a:extLst>
              <a:ext uri="{FF2B5EF4-FFF2-40B4-BE49-F238E27FC236}">
                <a16:creationId xmlns:a16="http://schemas.microsoft.com/office/drawing/2014/main" id="{D69BDDBC-2399-4347-9E75-A69728FA5192}"/>
              </a:ext>
            </a:extLst>
          </p:cNvPr>
          <p:cNvSpPr>
            <a:spLocks noChangeArrowheads="1"/>
          </p:cNvSpPr>
          <p:nvPr/>
        </p:nvSpPr>
        <p:spPr bwMode="auto">
          <a:xfrm>
            <a:off x="0" y="457200"/>
            <a:ext cx="9144000"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Tx/>
              <a:buNone/>
            </a:pPr>
            <a:r>
              <a:rPr lang="en-US" altLang="en-US" sz="2400">
                <a:latin typeface="Times New Roman" panose="02020603050405020304" pitchFamily="18" charset="0"/>
                <a:cs typeface="Times New Roman" panose="02020603050405020304" pitchFamily="18" charset="0"/>
              </a:rPr>
              <a:t>According to the analysis, the reactive gyroscopic couple tends to dip the tail and raise the nose of aeroplane.</a:t>
            </a:r>
          </a:p>
          <a:p>
            <a:pPr algn="just" eaLnBrk="1" hangingPunct="1">
              <a:lnSpc>
                <a:spcPct val="150000"/>
              </a:lnSpc>
              <a:spcBef>
                <a:spcPct val="0"/>
              </a:spcBef>
              <a:buFontTx/>
              <a:buNone/>
            </a:pPr>
            <a:endParaRPr lang="en-US"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9AC9D3F9-E5B7-45D3-9FF2-C4E3F4E2AB6A}"/>
              </a:ext>
            </a:extLst>
          </p:cNvPr>
          <p:cNvSpPr>
            <a:spLocks noGrp="1"/>
          </p:cNvSpPr>
          <p:nvPr>
            <p:ph type="title"/>
          </p:nvPr>
        </p:nvSpPr>
        <p:spPr>
          <a:xfrm>
            <a:off x="0" y="87313"/>
            <a:ext cx="9144000" cy="1143000"/>
          </a:xfrm>
        </p:spPr>
        <p:txBody>
          <a:bodyPr/>
          <a:lstStyle/>
          <a:p>
            <a:pPr algn="just" eaLnBrk="1" hangingPunct="1">
              <a:lnSpc>
                <a:spcPct val="150000"/>
              </a:lnSpc>
              <a:defRPr/>
            </a:pPr>
            <a:r>
              <a:rPr lang="en-US" altLang="en-US" sz="2400" dirty="0">
                <a:latin typeface="Times New Roman" panose="02020603050405020304" pitchFamily="18" charset="0"/>
                <a:ea typeface="+mn-ea"/>
                <a:cs typeface="Times New Roman" panose="02020603050405020304" pitchFamily="18" charset="0"/>
              </a:rPr>
              <a:t>Case (ii): PROPELLER rotates in CLOCKWISE direction when seen from rear end and </a:t>
            </a:r>
            <a:r>
              <a:rPr lang="en-US" altLang="en-US" sz="2400" dirty="0" err="1">
                <a:latin typeface="Times New Roman" panose="02020603050405020304" pitchFamily="18" charset="0"/>
                <a:ea typeface="+mn-ea"/>
                <a:cs typeface="Times New Roman" panose="02020603050405020304" pitchFamily="18" charset="0"/>
              </a:rPr>
              <a:t>Aeroplane</a:t>
            </a:r>
            <a:r>
              <a:rPr lang="en-US" altLang="en-US" sz="2400" dirty="0">
                <a:latin typeface="Times New Roman" panose="02020603050405020304" pitchFamily="18" charset="0"/>
                <a:ea typeface="+mn-ea"/>
                <a:cs typeface="Times New Roman" panose="02020603050405020304" pitchFamily="18" charset="0"/>
              </a:rPr>
              <a:t> turns towards RIGHT</a:t>
            </a:r>
          </a:p>
        </p:txBody>
      </p:sp>
      <p:pic>
        <p:nvPicPr>
          <p:cNvPr id="14339" name="Picture 2">
            <a:extLst>
              <a:ext uri="{FF2B5EF4-FFF2-40B4-BE49-F238E27FC236}">
                <a16:creationId xmlns:a16="http://schemas.microsoft.com/office/drawing/2014/main" id="{31E7D345-6570-43AD-B555-7AD1CCABD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05025"/>
            <a:ext cx="43434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3">
            <a:extLst>
              <a:ext uri="{FF2B5EF4-FFF2-40B4-BE49-F238E27FC236}">
                <a16:creationId xmlns:a16="http://schemas.microsoft.com/office/drawing/2014/main" id="{F097FF6F-9682-41A3-8866-92445D55A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062538"/>
            <a:ext cx="388620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4">
            <a:extLst>
              <a:ext uri="{FF2B5EF4-FFF2-40B4-BE49-F238E27FC236}">
                <a16:creationId xmlns:a16="http://schemas.microsoft.com/office/drawing/2014/main" id="{F807FDA9-CC3C-4976-BC34-18B197632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162175"/>
            <a:ext cx="38385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a:extLst>
              <a:ext uri="{FF2B5EF4-FFF2-40B4-BE49-F238E27FC236}">
                <a16:creationId xmlns:a16="http://schemas.microsoft.com/office/drawing/2014/main" id="{15F1FB94-5AA7-4E5B-9C68-B7EF44DBDF61}"/>
              </a:ext>
            </a:extLst>
          </p:cNvPr>
          <p:cNvSpPr/>
          <p:nvPr/>
        </p:nvSpPr>
        <p:spPr>
          <a:xfrm>
            <a:off x="2286000" y="4495800"/>
            <a:ext cx="484188" cy="5667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C4DA64DC-3C34-4E09-BF39-6D8B165A86D6}"/>
              </a:ext>
            </a:extLst>
          </p:cNvPr>
          <p:cNvSpPr>
            <a:spLocks noChangeArrowheads="1"/>
          </p:cNvSpPr>
          <p:nvPr/>
        </p:nvSpPr>
        <p:spPr bwMode="auto">
          <a:xfrm>
            <a:off x="0" y="533400"/>
            <a:ext cx="91440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According to the analysis, the reactive gyroscopic couple tends to raise the tail and dip the nose of aeroplane.</a:t>
            </a:r>
          </a:p>
        </p:txBody>
      </p:sp>
      <p:pic>
        <p:nvPicPr>
          <p:cNvPr id="15363" name="Picture 17">
            <a:extLst>
              <a:ext uri="{FF2B5EF4-FFF2-40B4-BE49-F238E27FC236}">
                <a16:creationId xmlns:a16="http://schemas.microsoft.com/office/drawing/2014/main" id="{B1AD5350-DF46-4E4F-B0CD-21F5B98EA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76400"/>
            <a:ext cx="60198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86BC91F-79BC-4004-A1AD-6AB5484C6C57}"/>
              </a:ext>
            </a:extLst>
          </p:cNvPr>
          <p:cNvSpPr txBox="1">
            <a:spLocks noChangeArrowheads="1"/>
          </p:cNvSpPr>
          <p:nvPr/>
        </p:nvSpPr>
        <p:spPr bwMode="auto">
          <a:xfrm>
            <a:off x="0" y="304800"/>
            <a:ext cx="6477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00B050"/>
                </a:solidFill>
                <a:latin typeface="Times New Roman" panose="02020603050405020304" pitchFamily="18" charset="0"/>
                <a:cs typeface="Times New Roman" panose="02020603050405020304" pitchFamily="18" charset="0"/>
              </a:rPr>
              <a:t>Case (i): PROPELLER rotates in CLOCKWISE direction when seen from rear end and Aeroplane turns towards LEFT</a:t>
            </a:r>
          </a:p>
        </p:txBody>
      </p:sp>
      <p:pic>
        <p:nvPicPr>
          <p:cNvPr id="16387" name="Picture 2">
            <a:extLst>
              <a:ext uri="{FF2B5EF4-FFF2-40B4-BE49-F238E27FC236}">
                <a16:creationId xmlns:a16="http://schemas.microsoft.com/office/drawing/2014/main" id="{11AF871D-873D-43B3-87F9-65E6AC5BA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5" y="93663"/>
            <a:ext cx="23082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202BABAF-8355-401D-9BF6-5EC18F8BAAEC}"/>
              </a:ext>
            </a:extLst>
          </p:cNvPr>
          <p:cNvSpPr txBox="1">
            <a:spLocks/>
          </p:cNvSpPr>
          <p:nvPr/>
        </p:nvSpPr>
        <p:spPr>
          <a:xfrm>
            <a:off x="34925" y="1905000"/>
            <a:ext cx="64770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just" eaLnBrk="1" hangingPunct="1">
              <a:lnSpc>
                <a:spcPct val="150000"/>
              </a:lnSpc>
              <a:defRPr/>
            </a:pPr>
            <a:r>
              <a:rPr lang="en-US" altLang="en-US" sz="2000" dirty="0">
                <a:solidFill>
                  <a:srgbClr val="00B050"/>
                </a:solidFill>
                <a:latin typeface="Times New Roman" panose="02020603050405020304" pitchFamily="18" charset="0"/>
                <a:ea typeface="+mn-ea"/>
                <a:cs typeface="Times New Roman" panose="02020603050405020304" pitchFamily="18" charset="0"/>
              </a:rPr>
              <a:t>Case (ii): PROPELLER rotates in CLOCKWISE direction when seen from rear end and </a:t>
            </a:r>
            <a:r>
              <a:rPr lang="en-US" altLang="en-US" sz="2000" dirty="0" err="1">
                <a:solidFill>
                  <a:srgbClr val="00B050"/>
                </a:solidFill>
                <a:latin typeface="Times New Roman" panose="02020603050405020304" pitchFamily="18" charset="0"/>
                <a:ea typeface="+mn-ea"/>
                <a:cs typeface="Times New Roman" panose="02020603050405020304" pitchFamily="18" charset="0"/>
              </a:rPr>
              <a:t>Aeroplane</a:t>
            </a:r>
            <a:r>
              <a:rPr lang="en-US" altLang="en-US" sz="2000" dirty="0">
                <a:solidFill>
                  <a:srgbClr val="00B050"/>
                </a:solidFill>
                <a:latin typeface="Times New Roman" panose="02020603050405020304" pitchFamily="18" charset="0"/>
                <a:ea typeface="+mn-ea"/>
                <a:cs typeface="Times New Roman" panose="02020603050405020304" pitchFamily="18" charset="0"/>
              </a:rPr>
              <a:t> turns towards RIGHT</a:t>
            </a:r>
          </a:p>
        </p:txBody>
      </p:sp>
      <p:pic>
        <p:nvPicPr>
          <p:cNvPr id="16389" name="Picture 4">
            <a:extLst>
              <a:ext uri="{FF2B5EF4-FFF2-40B4-BE49-F238E27FC236}">
                <a16:creationId xmlns:a16="http://schemas.microsoft.com/office/drawing/2014/main" id="{E6761D67-446C-40E6-9B72-66C54350E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75" y="1627188"/>
            <a:ext cx="22923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itle 1">
            <a:extLst>
              <a:ext uri="{FF2B5EF4-FFF2-40B4-BE49-F238E27FC236}">
                <a16:creationId xmlns:a16="http://schemas.microsoft.com/office/drawing/2014/main" id="{F6A76271-0E37-4B71-9565-F4C1D65F523A}"/>
              </a:ext>
            </a:extLst>
          </p:cNvPr>
          <p:cNvSpPr txBox="1">
            <a:spLocks noChangeArrowheads="1"/>
          </p:cNvSpPr>
          <p:nvPr/>
        </p:nvSpPr>
        <p:spPr bwMode="auto">
          <a:xfrm>
            <a:off x="55563" y="3800475"/>
            <a:ext cx="66452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7030A0"/>
                </a:solidFill>
                <a:latin typeface="Times New Roman" panose="02020603050405020304" pitchFamily="18" charset="0"/>
                <a:cs typeface="Times New Roman" panose="02020603050405020304" pitchFamily="18" charset="0"/>
              </a:rPr>
              <a:t>Case (iii): PROPELLER rotates in ANTICLOCKWISE direction when seen from rear end and Aeroplane turns towards LEFT</a:t>
            </a:r>
          </a:p>
        </p:txBody>
      </p:sp>
      <p:pic>
        <p:nvPicPr>
          <p:cNvPr id="16391" name="Picture 6">
            <a:extLst>
              <a:ext uri="{FF2B5EF4-FFF2-40B4-BE49-F238E27FC236}">
                <a16:creationId xmlns:a16="http://schemas.microsoft.com/office/drawing/2014/main" id="{15286CD5-FD3E-4946-9C22-1DA639879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50" y="3575050"/>
            <a:ext cx="21939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itle 1">
            <a:extLst>
              <a:ext uri="{FF2B5EF4-FFF2-40B4-BE49-F238E27FC236}">
                <a16:creationId xmlns:a16="http://schemas.microsoft.com/office/drawing/2014/main" id="{DDB7DC5E-8C63-4E06-A6ED-A168182B42AB}"/>
              </a:ext>
            </a:extLst>
          </p:cNvPr>
          <p:cNvSpPr txBox="1">
            <a:spLocks noChangeArrowheads="1"/>
          </p:cNvSpPr>
          <p:nvPr/>
        </p:nvSpPr>
        <p:spPr bwMode="auto">
          <a:xfrm>
            <a:off x="55563" y="5486400"/>
            <a:ext cx="67706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7030A0"/>
                </a:solidFill>
                <a:latin typeface="Times New Roman" panose="02020603050405020304" pitchFamily="18" charset="0"/>
                <a:cs typeface="Times New Roman" panose="02020603050405020304" pitchFamily="18" charset="0"/>
              </a:rPr>
              <a:t>Case (iv): PROPELLER rotates in ANTICLOCKWISE direction when seen from rear end and Aeroplane turns towards RIGHT</a:t>
            </a:r>
          </a:p>
        </p:txBody>
      </p:sp>
      <p:pic>
        <p:nvPicPr>
          <p:cNvPr id="16393" name="Picture 8">
            <a:extLst>
              <a:ext uri="{FF2B5EF4-FFF2-40B4-BE49-F238E27FC236}">
                <a16:creationId xmlns:a16="http://schemas.microsoft.com/office/drawing/2014/main" id="{C4913593-9578-41E5-86CB-2187ED7B1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63" y="5367338"/>
            <a:ext cx="20288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CBA0-9059-416D-BCD6-37FA643A9496}"/>
              </a:ext>
            </a:extLst>
          </p:cNvPr>
          <p:cNvSpPr>
            <a:spLocks noGrp="1"/>
          </p:cNvSpPr>
          <p:nvPr>
            <p:ph type="title"/>
          </p:nvPr>
        </p:nvSpPr>
        <p:spPr>
          <a:xfrm>
            <a:off x="0" y="52388"/>
            <a:ext cx="9144000" cy="868362"/>
          </a:xfrm>
        </p:spPr>
        <p:txBody>
          <a:bodyPr rtlCol="0">
            <a:normAutofit fontScale="90000"/>
          </a:bodyPr>
          <a:lstStyle/>
          <a:p>
            <a:pPr algn="just" eaLnBrk="1" fontAlgn="auto" hangingPunct="1">
              <a:lnSpc>
                <a:spcPct val="150000"/>
              </a:lnSpc>
              <a:spcAft>
                <a:spcPts val="0"/>
              </a:spcAft>
              <a:defRPr/>
            </a:pPr>
            <a:r>
              <a:rPr lang="en-US" sz="2400" dirty="0">
                <a:latin typeface="Times New Roman" panose="02020603050405020304" pitchFamily="18" charset="0"/>
                <a:cs typeface="Times New Roman" panose="02020603050405020304" pitchFamily="18" charset="0"/>
              </a:rPr>
              <a:t>Case (iii): PROPELLER rotates in ANTICLOCKWISE direction when seen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from rear end and </a:t>
            </a:r>
            <a:r>
              <a:rPr lang="en-US" sz="2400" dirty="0" err="1">
                <a:latin typeface="Times New Roman" panose="02020603050405020304" pitchFamily="18" charset="0"/>
                <a:cs typeface="Times New Roman" panose="02020603050405020304" pitchFamily="18" charset="0"/>
              </a:rPr>
              <a:t>Aeroplane</a:t>
            </a:r>
            <a:r>
              <a:rPr lang="en-US" sz="2400" dirty="0">
                <a:latin typeface="Times New Roman" panose="02020603050405020304" pitchFamily="18" charset="0"/>
                <a:cs typeface="Times New Roman" panose="02020603050405020304" pitchFamily="18" charset="0"/>
              </a:rPr>
              <a:t> turns towards LEFT</a:t>
            </a:r>
            <a:endParaRPr lang="en-US" sz="2200" dirty="0">
              <a:latin typeface="Times New Roman" panose="02020603050405020304" pitchFamily="18" charset="0"/>
              <a:cs typeface="Times New Roman" panose="02020603050405020304" pitchFamily="18" charset="0"/>
            </a:endParaRPr>
          </a:p>
        </p:txBody>
      </p:sp>
      <p:pic>
        <p:nvPicPr>
          <p:cNvPr id="17411" name="Picture 2">
            <a:extLst>
              <a:ext uri="{FF2B5EF4-FFF2-40B4-BE49-F238E27FC236}">
                <a16:creationId xmlns:a16="http://schemas.microsoft.com/office/drawing/2014/main" id="{1CAB3EF7-708D-4F90-9E44-4958033B7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42672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3">
            <a:extLst>
              <a:ext uri="{FF2B5EF4-FFF2-40B4-BE49-F238E27FC236}">
                <a16:creationId xmlns:a16="http://schemas.microsoft.com/office/drawing/2014/main" id="{53142FFA-ED4E-4425-8F57-AFFDAD139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673600"/>
            <a:ext cx="396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4">
            <a:extLst>
              <a:ext uri="{FF2B5EF4-FFF2-40B4-BE49-F238E27FC236}">
                <a16:creationId xmlns:a16="http://schemas.microsoft.com/office/drawing/2014/main" id="{D5B639F6-8920-455F-842C-320B439FA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0" y="3200400"/>
            <a:ext cx="397668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a:extLst>
              <a:ext uri="{FF2B5EF4-FFF2-40B4-BE49-F238E27FC236}">
                <a16:creationId xmlns:a16="http://schemas.microsoft.com/office/drawing/2014/main" id="{C2D031C5-8D88-40FF-B07E-5CF48313C48B}"/>
              </a:ext>
            </a:extLst>
          </p:cNvPr>
          <p:cNvSpPr/>
          <p:nvPr/>
        </p:nvSpPr>
        <p:spPr>
          <a:xfrm>
            <a:off x="2368550" y="3889375"/>
            <a:ext cx="484188"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694E39B-BCE2-4264-B5E2-280138FC726D}"/>
              </a:ext>
            </a:extLst>
          </p:cNvPr>
          <p:cNvSpPr>
            <a:spLocks noGrp="1"/>
          </p:cNvSpPr>
          <p:nvPr>
            <p:ph type="title"/>
          </p:nvPr>
        </p:nvSpPr>
        <p:spPr>
          <a:xfrm>
            <a:off x="0" y="274638"/>
            <a:ext cx="9144000" cy="1143000"/>
          </a:xfrm>
        </p:spPr>
        <p:txBody>
          <a:bodyPr/>
          <a:lstStyle/>
          <a:p>
            <a:pPr algn="just" eaLnBrk="1" hangingPunct="1">
              <a:lnSpc>
                <a:spcPct val="150000"/>
              </a:lnSpc>
            </a:pPr>
            <a:r>
              <a:rPr lang="en-US" altLang="en-US" sz="2400">
                <a:latin typeface="Times New Roman" panose="02020603050405020304" pitchFamily="18" charset="0"/>
                <a:cs typeface="Times New Roman" panose="02020603050405020304" pitchFamily="18" charset="0"/>
              </a:rPr>
              <a:t>According to the analysis, the reactive gyroscopic couple tends to raise the tail and dip the nose of aeroplane</a:t>
            </a:r>
          </a:p>
        </p:txBody>
      </p:sp>
      <p:pic>
        <p:nvPicPr>
          <p:cNvPr id="18435" name="Picture 17">
            <a:extLst>
              <a:ext uri="{FF2B5EF4-FFF2-40B4-BE49-F238E27FC236}">
                <a16:creationId xmlns:a16="http://schemas.microsoft.com/office/drawing/2014/main" id="{A25F1CF6-CE61-45FA-8065-D4921BDCE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17638"/>
            <a:ext cx="67818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FE02020-658B-4003-BDE7-6AFAB5066090}"/>
              </a:ext>
            </a:extLst>
          </p:cNvPr>
          <p:cNvSpPr>
            <a:spLocks noGrp="1"/>
          </p:cNvSpPr>
          <p:nvPr>
            <p:ph type="ctrTitle"/>
          </p:nvPr>
        </p:nvSpPr>
        <p:spPr>
          <a:xfrm>
            <a:off x="0" y="304800"/>
            <a:ext cx="9144000" cy="1066800"/>
          </a:xfrm>
        </p:spPr>
        <p:txBody>
          <a:bodyPr/>
          <a:lstStyle/>
          <a:p>
            <a:pPr algn="just" eaLnBrk="1" hangingPunct="1">
              <a:lnSpc>
                <a:spcPct val="150000"/>
              </a:lnSpc>
            </a:pPr>
            <a:r>
              <a:rPr lang="en-US" altLang="en-US" sz="2400">
                <a:latin typeface="Times New Roman" panose="02020603050405020304" pitchFamily="18" charset="0"/>
                <a:cs typeface="Times New Roman" panose="02020603050405020304" pitchFamily="18" charset="0"/>
              </a:rPr>
              <a:t>Case (iv): PROPELLER rotates in ANTICLOCKWISE direction when</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seen from rear end and Aeroplane turns towards RIGHT</a:t>
            </a:r>
          </a:p>
        </p:txBody>
      </p:sp>
      <p:pic>
        <p:nvPicPr>
          <p:cNvPr id="19459" name="Picture 2">
            <a:extLst>
              <a:ext uri="{FF2B5EF4-FFF2-40B4-BE49-F238E27FC236}">
                <a16:creationId xmlns:a16="http://schemas.microsoft.com/office/drawing/2014/main" id="{AC6C9065-5D28-4AD6-A645-62918163A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524000"/>
            <a:ext cx="4038600" cy="192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3">
            <a:extLst>
              <a:ext uri="{FF2B5EF4-FFF2-40B4-BE49-F238E27FC236}">
                <a16:creationId xmlns:a16="http://schemas.microsoft.com/office/drawing/2014/main" id="{1AA414B5-52C5-44D6-8A65-0F1242D78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724400"/>
            <a:ext cx="3962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4">
            <a:extLst>
              <a:ext uri="{FF2B5EF4-FFF2-40B4-BE49-F238E27FC236}">
                <a16:creationId xmlns:a16="http://schemas.microsoft.com/office/drawing/2014/main" id="{6730F8D2-C610-4CF6-8578-0564EA2F1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00400"/>
            <a:ext cx="4011613"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a:extLst>
              <a:ext uri="{FF2B5EF4-FFF2-40B4-BE49-F238E27FC236}">
                <a16:creationId xmlns:a16="http://schemas.microsoft.com/office/drawing/2014/main" id="{C015EF35-11CE-402F-8917-69DCD27BF26E}"/>
              </a:ext>
            </a:extLst>
          </p:cNvPr>
          <p:cNvSpPr/>
          <p:nvPr/>
        </p:nvSpPr>
        <p:spPr>
          <a:xfrm>
            <a:off x="2347913" y="3810000"/>
            <a:ext cx="485775"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9A5B30B-03D3-4DD7-8C22-128AEACA4512}"/>
              </a:ext>
            </a:extLst>
          </p:cNvPr>
          <p:cNvSpPr>
            <a:spLocks noGrp="1"/>
          </p:cNvSpPr>
          <p:nvPr>
            <p:ph type="title"/>
          </p:nvPr>
        </p:nvSpPr>
        <p:spPr>
          <a:xfrm>
            <a:off x="0" y="274638"/>
            <a:ext cx="9144000" cy="1143000"/>
          </a:xfrm>
        </p:spPr>
        <p:txBody>
          <a:bodyPr/>
          <a:lstStyle/>
          <a:p>
            <a:pPr algn="just" eaLnBrk="1" hangingPunct="1">
              <a:lnSpc>
                <a:spcPct val="150000"/>
              </a:lnSpc>
            </a:pPr>
            <a:r>
              <a:rPr lang="en-US" altLang="en-US" sz="2400">
                <a:latin typeface="Times New Roman" panose="02020603050405020304" pitchFamily="18" charset="0"/>
                <a:cs typeface="Times New Roman" panose="02020603050405020304" pitchFamily="18" charset="0"/>
              </a:rPr>
              <a:t>The analysis shows, the reactive gyroscopic couple tends to raise the nose  and dip the tail of aeroplane</a:t>
            </a:r>
          </a:p>
        </p:txBody>
      </p:sp>
      <p:pic>
        <p:nvPicPr>
          <p:cNvPr id="20483" name="Picture 2">
            <a:extLst>
              <a:ext uri="{FF2B5EF4-FFF2-40B4-BE49-F238E27FC236}">
                <a16:creationId xmlns:a16="http://schemas.microsoft.com/office/drawing/2014/main" id="{C538F9A1-16DC-4CA1-8E35-7D4C0B5D6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00" t="47000" r="32500" b="14000"/>
          <a:stretch>
            <a:fillRect/>
          </a:stretch>
        </p:blipFill>
        <p:spPr bwMode="auto">
          <a:xfrm>
            <a:off x="1219200" y="1828800"/>
            <a:ext cx="62484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a:extLst>
              <a:ext uri="{FF2B5EF4-FFF2-40B4-BE49-F238E27FC236}">
                <a16:creationId xmlns:a16="http://schemas.microsoft.com/office/drawing/2014/main" id="{F3A358B0-8429-4F25-96D8-8E98BA205695}"/>
              </a:ext>
            </a:extLst>
          </p:cNvPr>
          <p:cNvSpPr>
            <a:spLocks noGrp="1"/>
          </p:cNvSpPr>
          <p:nvPr>
            <p:ph idx="1"/>
          </p:nvPr>
        </p:nvSpPr>
        <p:spPr>
          <a:xfrm>
            <a:off x="0" y="1295400"/>
            <a:ext cx="9144000" cy="5562600"/>
          </a:xfrm>
        </p:spPr>
        <p:txBody>
          <a:bodyPr/>
          <a:lstStyle/>
          <a:p>
            <a:pPr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We know that the angular acceleration is the rate of change of angular velocity with respect to time. </a:t>
            </a:r>
          </a:p>
          <a:p>
            <a:pPr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It is a vector quantity and may be represented by drawing a vector diagram with the help of right hand screw rule.</a:t>
            </a: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endParaRPr lang="en-US" altLang="en-US" sz="24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Consider a disc, as shown in Fig. (</a:t>
            </a:r>
            <a:r>
              <a:rPr lang="en-US" altLang="en-US" sz="2400" i="1">
                <a:latin typeface="Times New Roman" panose="02020603050405020304" pitchFamily="18" charset="0"/>
                <a:cs typeface="Times New Roman" panose="02020603050405020304" pitchFamily="18" charset="0"/>
              </a:rPr>
              <a:t>a), revolving or spinning about the axis OX (known as </a:t>
            </a:r>
            <a:r>
              <a:rPr lang="en-US" altLang="en-US" sz="2400">
                <a:latin typeface="Times New Roman" panose="02020603050405020304" pitchFamily="18" charset="0"/>
                <a:cs typeface="Times New Roman" panose="02020603050405020304" pitchFamily="18" charset="0"/>
              </a:rPr>
              <a:t>axis of spin) in anticlockwise when seen from the front, with an angular velocity  in a plane at right angles to the paper.</a:t>
            </a:r>
          </a:p>
          <a:p>
            <a:pPr eaLnBrk="1" hangingPunct="1"/>
            <a:endParaRPr lang="en-US" altLang="en-US" sz="2400">
              <a:latin typeface="Times New Roman" panose="02020603050405020304" pitchFamily="18" charset="0"/>
              <a:cs typeface="Times New Roman" panose="02020603050405020304" pitchFamily="18" charset="0"/>
            </a:endParaRPr>
          </a:p>
        </p:txBody>
      </p:sp>
      <p:pic>
        <p:nvPicPr>
          <p:cNvPr id="3075" name="Picture 1">
            <a:extLst>
              <a:ext uri="{FF2B5EF4-FFF2-40B4-BE49-F238E27FC236}">
                <a16:creationId xmlns:a16="http://schemas.microsoft.com/office/drawing/2014/main" id="{C0027A92-5DF7-45B0-AD48-380A68EAD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2971800"/>
            <a:ext cx="71342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1">
            <a:extLst>
              <a:ext uri="{FF2B5EF4-FFF2-40B4-BE49-F238E27FC236}">
                <a16:creationId xmlns:a16="http://schemas.microsoft.com/office/drawing/2014/main" id="{E03C1EBA-50DA-4F9B-9071-BF15B7073D85}"/>
              </a:ext>
            </a:extLst>
          </p:cNvPr>
          <p:cNvSpPr>
            <a:spLocks noChangeArrowheads="1"/>
          </p:cNvSpPr>
          <p:nvPr/>
        </p:nvSpPr>
        <p:spPr bwMode="auto">
          <a:xfrm>
            <a:off x="914400" y="152400"/>
            <a:ext cx="7162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Arial" panose="020B0604020202020204" pitchFamily="34" charset="0"/>
              <a:buNone/>
            </a:pPr>
            <a:r>
              <a:rPr lang="en-US" altLang="en-US" sz="2800" b="1"/>
              <a:t> </a:t>
            </a:r>
            <a:r>
              <a:rPr lang="en-US" altLang="en-US" sz="2800" b="1">
                <a:solidFill>
                  <a:srgbClr val="FF0000"/>
                </a:solidFill>
                <a:latin typeface="Times New Roman" panose="02020603050405020304" pitchFamily="18" charset="0"/>
                <a:cs typeface="Times New Roman" panose="02020603050405020304" pitchFamily="18" charset="0"/>
              </a:rPr>
              <a:t>Precessional  Angular Motion </a:t>
            </a:r>
          </a:p>
          <a:p>
            <a:pPr algn="ctr" eaLnBrk="1" hangingPunct="1">
              <a:spcBef>
                <a:spcPct val="0"/>
              </a:spcBef>
              <a:buFont typeface="Arial" panose="020B0604020202020204" pitchFamily="34" charset="0"/>
              <a:buNone/>
            </a:pPr>
            <a:r>
              <a:rPr lang="en-US" altLang="en-US" sz="2800" b="1">
                <a:solidFill>
                  <a:srgbClr val="FF0000"/>
                </a:solidFill>
                <a:latin typeface="Times New Roman" panose="02020603050405020304" pitchFamily="18" charset="0"/>
                <a:cs typeface="Times New Roman" panose="02020603050405020304" pitchFamily="18" charset="0"/>
              </a:rPr>
              <a:t>      (</a:t>
            </a:r>
            <a:r>
              <a:rPr lang="en-US" altLang="en-US" sz="2800">
                <a:solidFill>
                  <a:srgbClr val="FF0000"/>
                </a:solidFill>
                <a:latin typeface="Times New Roman" panose="02020603050405020304" pitchFamily="18" charset="0"/>
                <a:cs typeface="Times New Roman" panose="02020603050405020304" pitchFamily="18" charset="0"/>
              </a:rPr>
              <a:t>Vectorial representation of angular motion)</a:t>
            </a:r>
          </a:p>
        </p:txBody>
      </p:sp>
      <p:pic>
        <p:nvPicPr>
          <p:cNvPr id="3077" name="Picture 2">
            <a:extLst>
              <a:ext uri="{FF2B5EF4-FFF2-40B4-BE49-F238E27FC236}">
                <a16:creationId xmlns:a16="http://schemas.microsoft.com/office/drawing/2014/main" id="{A4CED29B-0CEC-496F-80CF-AB63157CB1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6046" y="3214740"/>
            <a:ext cx="21336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AC8D624-350F-4D02-8AA8-70BDEFA6DA65}"/>
              </a:ext>
            </a:extLst>
          </p:cNvPr>
          <p:cNvSpPr txBox="1">
            <a:spLocks noChangeArrowheads="1"/>
          </p:cNvSpPr>
          <p:nvPr/>
        </p:nvSpPr>
        <p:spPr bwMode="auto">
          <a:xfrm>
            <a:off x="0" y="304800"/>
            <a:ext cx="6477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00B050"/>
                </a:solidFill>
                <a:latin typeface="Times New Roman" panose="02020603050405020304" pitchFamily="18" charset="0"/>
                <a:cs typeface="Times New Roman" panose="02020603050405020304" pitchFamily="18" charset="0"/>
              </a:rPr>
              <a:t>Case (i): PROPELLER rotates in CLOCKWISE direction when seen from rear end and Aeroplane turns towards LEFT</a:t>
            </a:r>
          </a:p>
        </p:txBody>
      </p:sp>
      <p:pic>
        <p:nvPicPr>
          <p:cNvPr id="21507" name="Picture 2">
            <a:extLst>
              <a:ext uri="{FF2B5EF4-FFF2-40B4-BE49-F238E27FC236}">
                <a16:creationId xmlns:a16="http://schemas.microsoft.com/office/drawing/2014/main" id="{3BA29882-58E5-4EFC-8127-A9838CD70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5" y="93663"/>
            <a:ext cx="23082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202BABAF-8355-401D-9BF6-5EC18F8BAAEC}"/>
              </a:ext>
            </a:extLst>
          </p:cNvPr>
          <p:cNvSpPr txBox="1">
            <a:spLocks/>
          </p:cNvSpPr>
          <p:nvPr/>
        </p:nvSpPr>
        <p:spPr>
          <a:xfrm>
            <a:off x="34925" y="1905000"/>
            <a:ext cx="64770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just" eaLnBrk="1" hangingPunct="1">
              <a:lnSpc>
                <a:spcPct val="150000"/>
              </a:lnSpc>
              <a:defRPr/>
            </a:pPr>
            <a:r>
              <a:rPr lang="en-US" altLang="en-US" sz="2000" dirty="0">
                <a:solidFill>
                  <a:srgbClr val="00B050"/>
                </a:solidFill>
                <a:latin typeface="Times New Roman" panose="02020603050405020304" pitchFamily="18" charset="0"/>
                <a:ea typeface="+mn-ea"/>
                <a:cs typeface="Times New Roman" panose="02020603050405020304" pitchFamily="18" charset="0"/>
              </a:rPr>
              <a:t>Case (ii): PROPELLER rotates in CLOCKWISE direction when seen from rear end and </a:t>
            </a:r>
            <a:r>
              <a:rPr lang="en-US" altLang="en-US" sz="2000" dirty="0" err="1">
                <a:solidFill>
                  <a:srgbClr val="00B050"/>
                </a:solidFill>
                <a:latin typeface="Times New Roman" panose="02020603050405020304" pitchFamily="18" charset="0"/>
                <a:ea typeface="+mn-ea"/>
                <a:cs typeface="Times New Roman" panose="02020603050405020304" pitchFamily="18" charset="0"/>
              </a:rPr>
              <a:t>Aeroplane</a:t>
            </a:r>
            <a:r>
              <a:rPr lang="en-US" altLang="en-US" sz="2000" dirty="0">
                <a:solidFill>
                  <a:srgbClr val="00B050"/>
                </a:solidFill>
                <a:latin typeface="Times New Roman" panose="02020603050405020304" pitchFamily="18" charset="0"/>
                <a:ea typeface="+mn-ea"/>
                <a:cs typeface="Times New Roman" panose="02020603050405020304" pitchFamily="18" charset="0"/>
              </a:rPr>
              <a:t> turns towards RIGHT</a:t>
            </a:r>
          </a:p>
        </p:txBody>
      </p:sp>
      <p:pic>
        <p:nvPicPr>
          <p:cNvPr id="21509" name="Picture 4">
            <a:extLst>
              <a:ext uri="{FF2B5EF4-FFF2-40B4-BE49-F238E27FC236}">
                <a16:creationId xmlns:a16="http://schemas.microsoft.com/office/drawing/2014/main" id="{F9515FA7-306F-4E10-8892-E3399D2C8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75" y="1627188"/>
            <a:ext cx="22923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itle 1">
            <a:extLst>
              <a:ext uri="{FF2B5EF4-FFF2-40B4-BE49-F238E27FC236}">
                <a16:creationId xmlns:a16="http://schemas.microsoft.com/office/drawing/2014/main" id="{3CD2DCA2-AF1A-423D-8B50-8A651D211ECF}"/>
              </a:ext>
            </a:extLst>
          </p:cNvPr>
          <p:cNvSpPr txBox="1">
            <a:spLocks noChangeArrowheads="1"/>
          </p:cNvSpPr>
          <p:nvPr/>
        </p:nvSpPr>
        <p:spPr bwMode="auto">
          <a:xfrm>
            <a:off x="55563" y="3800475"/>
            <a:ext cx="66452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7030A0"/>
                </a:solidFill>
                <a:latin typeface="Times New Roman" panose="02020603050405020304" pitchFamily="18" charset="0"/>
                <a:cs typeface="Times New Roman" panose="02020603050405020304" pitchFamily="18" charset="0"/>
              </a:rPr>
              <a:t>Case (iii): PROPELLER rotates in ANTICLOCKWISE direction when seen from rear end and Aeroplane turns towards LEFT</a:t>
            </a:r>
          </a:p>
        </p:txBody>
      </p:sp>
      <p:pic>
        <p:nvPicPr>
          <p:cNvPr id="21511" name="Picture 6">
            <a:extLst>
              <a:ext uri="{FF2B5EF4-FFF2-40B4-BE49-F238E27FC236}">
                <a16:creationId xmlns:a16="http://schemas.microsoft.com/office/drawing/2014/main" id="{6DBC09AB-7359-41AE-BE00-A9F69BFE7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50" y="3575050"/>
            <a:ext cx="21939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itle 1">
            <a:extLst>
              <a:ext uri="{FF2B5EF4-FFF2-40B4-BE49-F238E27FC236}">
                <a16:creationId xmlns:a16="http://schemas.microsoft.com/office/drawing/2014/main" id="{C7506875-89D2-4C98-9FA0-FE032C14C19D}"/>
              </a:ext>
            </a:extLst>
          </p:cNvPr>
          <p:cNvSpPr txBox="1">
            <a:spLocks noChangeArrowheads="1"/>
          </p:cNvSpPr>
          <p:nvPr/>
        </p:nvSpPr>
        <p:spPr bwMode="auto">
          <a:xfrm>
            <a:off x="55563" y="5486400"/>
            <a:ext cx="67706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000">
                <a:solidFill>
                  <a:srgbClr val="7030A0"/>
                </a:solidFill>
                <a:latin typeface="Times New Roman" panose="02020603050405020304" pitchFamily="18" charset="0"/>
                <a:cs typeface="Times New Roman" panose="02020603050405020304" pitchFamily="18" charset="0"/>
              </a:rPr>
              <a:t>Case (iv): PROPELLER rotates in ANTICLOCKWISE direction when seen from rear end and Aeroplane turns towards RIGHT</a:t>
            </a:r>
          </a:p>
        </p:txBody>
      </p:sp>
      <p:pic>
        <p:nvPicPr>
          <p:cNvPr id="21513" name="Picture 8">
            <a:extLst>
              <a:ext uri="{FF2B5EF4-FFF2-40B4-BE49-F238E27FC236}">
                <a16:creationId xmlns:a16="http://schemas.microsoft.com/office/drawing/2014/main" id="{2F492707-903E-4C88-A09F-A8ACFCC35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63" y="5367338"/>
            <a:ext cx="20288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270E95AB-2998-4B12-B39F-A51B8121D9EC}"/>
              </a:ext>
            </a:extLst>
          </p:cNvPr>
          <p:cNvSpPr>
            <a:spLocks noGrp="1"/>
          </p:cNvSpPr>
          <p:nvPr>
            <p:ph idx="1"/>
          </p:nvPr>
        </p:nvSpPr>
        <p:spPr>
          <a:xfrm>
            <a:off x="0" y="-15875"/>
            <a:ext cx="9144000" cy="6873875"/>
          </a:xfrm>
        </p:spPr>
        <p:txBody>
          <a:bodyPr/>
          <a:lstStyle/>
          <a:p>
            <a:pPr marL="0" indent="0" algn="just">
              <a:lnSpc>
                <a:spcPct val="150000"/>
              </a:lnSpc>
              <a:spcBef>
                <a:spcPct val="0"/>
              </a:spcBef>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Problem : </a:t>
            </a:r>
            <a:r>
              <a:rPr lang="en-IN" altLang="en-US" sz="2800">
                <a:latin typeface="Times New Roman" panose="02020603050405020304" pitchFamily="18" charset="0"/>
                <a:cs typeface="Times New Roman" panose="02020603050405020304" pitchFamily="18" charset="0"/>
              </a:rPr>
              <a:t>An aeroplane makes a complete half circle of 50 metres radius, towards left, when flying at 200 km per hr. The rotary engine and the propeller of the plane has a mass of 400 kg and a radius of gyration of 0.3 m. The engine rotates at 2400 r.p.m. clockwise when viewed from the rear. Find the gyroscopic couple on the aircraft and state its effect on it.</a:t>
            </a:r>
          </a:p>
          <a:p>
            <a:pPr marL="0" indent="0" algn="just">
              <a:lnSpc>
                <a:spcPct val="150000"/>
              </a:lnSpc>
              <a:spcBef>
                <a:spcPct val="0"/>
              </a:spcBef>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Solution: </a:t>
            </a:r>
          </a:p>
          <a:p>
            <a:pPr marL="0" indent="0" algn="just">
              <a:lnSpc>
                <a:spcPct val="150000"/>
              </a:lnSpc>
              <a:spcBef>
                <a:spcPct val="0"/>
              </a:spcBef>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Given data : </a:t>
            </a:r>
            <a:r>
              <a:rPr lang="en-IN" altLang="en-US" sz="2800">
                <a:latin typeface="Times New Roman" panose="02020603050405020304" pitchFamily="18" charset="0"/>
                <a:cs typeface="Times New Roman" panose="02020603050405020304" pitchFamily="18" charset="0"/>
              </a:rPr>
              <a:t>R =  50 m ; v = 200 km/hr = 55.6 m/s ; m =  400 kg ;   k = 0.3 m ; N = 2400 r.p.m. or  ω  = 2 π  × 2400/60 = 251 rad/s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a:extLst>
              <a:ext uri="{FF2B5EF4-FFF2-40B4-BE49-F238E27FC236}">
                <a16:creationId xmlns:a16="http://schemas.microsoft.com/office/drawing/2014/main" id="{63617C4D-D426-4729-AE51-347349DE7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a:extLst>
              <a:ext uri="{FF2B5EF4-FFF2-40B4-BE49-F238E27FC236}">
                <a16:creationId xmlns:a16="http://schemas.microsoft.com/office/drawing/2014/main" id="{8A994EA1-0F2D-4FA6-B88A-D38DEEA402DE}"/>
              </a:ext>
            </a:extLst>
          </p:cNvPr>
          <p:cNvPicPr>
            <a:picLocks noChangeAspect="1"/>
          </p:cNvPicPr>
          <p:nvPr/>
        </p:nvPicPr>
        <p:blipFill>
          <a:blip r:embed="rId2">
            <a:extLst>
              <a:ext uri="{28A0092B-C50C-407E-A947-70E740481C1C}">
                <a14:useLocalDpi xmlns:a14="http://schemas.microsoft.com/office/drawing/2010/main" val="0"/>
              </a:ext>
            </a:extLst>
          </a:blip>
          <a:srcRect l="11510" t="25626" r="37782" b="44566"/>
          <a:stretch>
            <a:fillRect/>
          </a:stretch>
        </p:blipFill>
        <p:spPr bwMode="auto">
          <a:xfrm>
            <a:off x="25400" y="152400"/>
            <a:ext cx="89931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
            <a:extLst>
              <a:ext uri="{FF2B5EF4-FFF2-40B4-BE49-F238E27FC236}">
                <a16:creationId xmlns:a16="http://schemas.microsoft.com/office/drawing/2014/main" id="{764596B5-CF8A-49CC-A219-FE56295ACD18}"/>
              </a:ext>
            </a:extLst>
          </p:cNvPr>
          <p:cNvSpPr txBox="1">
            <a:spLocks noChangeArrowheads="1"/>
          </p:cNvSpPr>
          <p:nvPr/>
        </p:nvSpPr>
        <p:spPr bwMode="auto">
          <a:xfrm>
            <a:off x="152400" y="3352800"/>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800">
                <a:solidFill>
                  <a:srgbClr val="000000"/>
                </a:solidFill>
              </a:rPr>
              <a:t>Ans-D</a:t>
            </a:r>
            <a:endParaRPr lang="en-US" altLang="en-US" sz="18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1F127C5-9528-49FA-8F38-324B70A87D65}"/>
              </a:ext>
            </a:extLst>
          </p:cNvPr>
          <p:cNvSpPr>
            <a:spLocks noGrp="1"/>
          </p:cNvSpPr>
          <p:nvPr>
            <p:ph type="title"/>
          </p:nvPr>
        </p:nvSpPr>
        <p:spPr>
          <a:xfrm>
            <a:off x="0" y="4763"/>
            <a:ext cx="9144000" cy="944562"/>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EFFECT ON SHIP</a:t>
            </a:r>
          </a:p>
        </p:txBody>
      </p:sp>
      <p:sp>
        <p:nvSpPr>
          <p:cNvPr id="22531" name="Content Placeholder 2">
            <a:extLst>
              <a:ext uri="{FF2B5EF4-FFF2-40B4-BE49-F238E27FC236}">
                <a16:creationId xmlns:a16="http://schemas.microsoft.com/office/drawing/2014/main" id="{E6794BDC-E1AC-4F30-BCCC-E544C171FEC2}"/>
              </a:ext>
            </a:extLst>
          </p:cNvPr>
          <p:cNvSpPr>
            <a:spLocks noGrp="1"/>
          </p:cNvSpPr>
          <p:nvPr>
            <p:ph idx="1"/>
          </p:nvPr>
        </p:nvSpPr>
        <p:spPr>
          <a:xfrm>
            <a:off x="0" y="1219200"/>
            <a:ext cx="9144000" cy="5257800"/>
          </a:xfrm>
        </p:spPr>
        <p:txBody>
          <a:bodyPr/>
          <a:lstStyle/>
          <a:p>
            <a:pPr algn="just" eaLnBrk="1" hangingPunct="1">
              <a:lnSpc>
                <a:spcPct val="150000"/>
              </a:lnSpc>
              <a:spcBef>
                <a:spcPts val="0"/>
              </a:spcBef>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Gyroscope is used for stabilization and directional control of a ship sailing in the rough sea. A ship, while navigating in the rough sea, may experience the following three different types of motion:</a:t>
            </a:r>
          </a:p>
          <a:p>
            <a:pPr marL="0" indent="0" algn="just" eaLnBrk="1" hangingPunct="1">
              <a:lnSpc>
                <a:spcPct val="150000"/>
              </a:lnSpc>
              <a:spcBef>
                <a:spcPts val="0"/>
              </a:spcBef>
              <a:buFont typeface="Arial" panose="020B0604020202020204" pitchFamily="34" charset="0"/>
              <a:buNone/>
              <a:defRPr/>
            </a:pPr>
            <a:r>
              <a:rPr lang="en-US" altLang="en-US" sz="2400" dirty="0">
                <a:latin typeface="Times New Roman" panose="02020603050405020304" pitchFamily="18" charset="0"/>
                <a:cs typeface="Times New Roman" panose="02020603050405020304" pitchFamily="18" charset="0"/>
              </a:rPr>
              <a:t>(</a:t>
            </a:r>
            <a:r>
              <a:rPr lang="en-US" altLang="en-US" sz="24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Steering—The turning of ship in a curve while moving forward</a:t>
            </a:r>
          </a:p>
          <a:p>
            <a:pPr marL="0" indent="0" algn="just" eaLnBrk="1" hangingPunct="1">
              <a:lnSpc>
                <a:spcPct val="150000"/>
              </a:lnSpc>
              <a:spcBef>
                <a:spcPts val="0"/>
              </a:spcBef>
              <a:buFont typeface="Arial" panose="020B0604020202020204" pitchFamily="34" charset="0"/>
              <a:buNone/>
              <a:defRPr/>
            </a:pPr>
            <a:r>
              <a:rPr lang="en-US" altLang="en-US" sz="2400" dirty="0">
                <a:latin typeface="Times New Roman" panose="02020603050405020304" pitchFamily="18" charset="0"/>
                <a:cs typeface="Times New Roman" panose="02020603050405020304" pitchFamily="18" charset="0"/>
              </a:rPr>
              <a:t>(ii) Pitching—The movement of the ship up and down from horizontal position in a vertical plane about transverse axis</a:t>
            </a:r>
          </a:p>
          <a:p>
            <a:pPr marL="0" indent="0" algn="just" eaLnBrk="1" hangingPunct="1">
              <a:lnSpc>
                <a:spcPct val="150000"/>
              </a:lnSpc>
              <a:spcBef>
                <a:spcPts val="0"/>
              </a:spcBef>
              <a:buFont typeface="Arial" panose="020B0604020202020204" pitchFamily="34" charset="0"/>
              <a:buNone/>
              <a:defRPr/>
            </a:pPr>
            <a:r>
              <a:rPr lang="en-US" altLang="en-US" sz="2400" dirty="0">
                <a:latin typeface="Times New Roman" panose="02020603050405020304" pitchFamily="18" charset="0"/>
                <a:cs typeface="Times New Roman" panose="02020603050405020304" pitchFamily="18" charset="0"/>
              </a:rPr>
              <a:t>(iii)Rolling—Sideway motion of the ship about longitudinal axis.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EEAF9339-1911-4EB9-8B6D-0240C7D06D5D}"/>
              </a:ext>
            </a:extLst>
          </p:cNvPr>
          <p:cNvSpPr>
            <a:spLocks noGrp="1"/>
          </p:cNvSpPr>
          <p:nvPr>
            <p:ph type="title"/>
          </p:nvPr>
        </p:nvSpPr>
        <p:spPr>
          <a:xfrm>
            <a:off x="0" y="0"/>
            <a:ext cx="9144000" cy="639763"/>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Ship Terminology</a:t>
            </a:r>
          </a:p>
        </p:txBody>
      </p:sp>
      <p:sp>
        <p:nvSpPr>
          <p:cNvPr id="26627" name="Content Placeholder 2">
            <a:extLst>
              <a:ext uri="{FF2B5EF4-FFF2-40B4-BE49-F238E27FC236}">
                <a16:creationId xmlns:a16="http://schemas.microsoft.com/office/drawing/2014/main" id="{63D5FC56-3AAB-44FE-903A-58E95ED68FBC}"/>
              </a:ext>
            </a:extLst>
          </p:cNvPr>
          <p:cNvSpPr>
            <a:spLocks noGrp="1"/>
          </p:cNvSpPr>
          <p:nvPr>
            <p:ph idx="1"/>
          </p:nvPr>
        </p:nvSpPr>
        <p:spPr>
          <a:xfrm>
            <a:off x="0" y="639763"/>
            <a:ext cx="4800600" cy="3581400"/>
          </a:xfrm>
        </p:spPr>
        <p:txBody>
          <a:bodyPr/>
          <a:lstStyle/>
          <a:p>
            <a:pPr marL="0" indent="0"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(i) Bow – It is the fore end of ship</a:t>
            </a:r>
          </a:p>
          <a:p>
            <a:pPr marL="0" indent="0"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(ii) Stern – It is the rear end of ship</a:t>
            </a:r>
          </a:p>
          <a:p>
            <a:pPr marL="0" indent="0"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(iii) Starboard – It is the right hand side of the ship looking in the direction of motion</a:t>
            </a:r>
          </a:p>
          <a:p>
            <a:pPr marL="0" indent="0"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(iv) Port – It is the left hand side of the ship looking in the direction of motion</a:t>
            </a:r>
          </a:p>
          <a:p>
            <a:pPr marL="0" indent="0" algn="just" eaLnBrk="1" hangingPunct="1">
              <a:buFont typeface="Arial" panose="020B0604020202020204" pitchFamily="34" charset="0"/>
              <a:buNone/>
            </a:pPr>
            <a:endParaRPr lang="en-US" altLang="en-US" sz="2400">
              <a:latin typeface="Times New Roman" panose="02020603050405020304" pitchFamily="18" charset="0"/>
              <a:cs typeface="Times New Roman" panose="02020603050405020304" pitchFamily="18" charset="0"/>
            </a:endParaRPr>
          </a:p>
        </p:txBody>
      </p:sp>
      <p:pic>
        <p:nvPicPr>
          <p:cNvPr id="26628" name="Picture 2">
            <a:extLst>
              <a:ext uri="{FF2B5EF4-FFF2-40B4-BE49-F238E27FC236}">
                <a16:creationId xmlns:a16="http://schemas.microsoft.com/office/drawing/2014/main" id="{0C4EA657-5843-4110-A02B-1110441E9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8" y="3459163"/>
            <a:ext cx="5167312"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1">
            <a:extLst>
              <a:ext uri="{FF2B5EF4-FFF2-40B4-BE49-F238E27FC236}">
                <a16:creationId xmlns:a16="http://schemas.microsoft.com/office/drawing/2014/main" id="{A12D6091-3CEC-4F83-877A-FEF3FF0FB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609600"/>
            <a:ext cx="3581400"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AD1FB53F-3FD7-49DF-BF76-1C0F600DCA0A}"/>
              </a:ext>
            </a:extLst>
          </p:cNvPr>
          <p:cNvSpPr txBox="1">
            <a:spLocks/>
          </p:cNvSpPr>
          <p:nvPr/>
        </p:nvSpPr>
        <p:spPr bwMode="auto">
          <a:xfrm>
            <a:off x="0" y="274638"/>
            <a:ext cx="91440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b="1">
                <a:solidFill>
                  <a:srgbClr val="FF0000"/>
                </a:solidFill>
                <a:latin typeface="Times New Roman" panose="02020603050405020304" pitchFamily="18" charset="0"/>
                <a:cs typeface="Times New Roman" panose="02020603050405020304" pitchFamily="18" charset="0"/>
              </a:rPr>
              <a:t>Gyroscopic effect on Steering of ship</a:t>
            </a:r>
          </a:p>
        </p:txBody>
      </p:sp>
      <p:pic>
        <p:nvPicPr>
          <p:cNvPr id="27651" name="Picture 4">
            <a:extLst>
              <a:ext uri="{FF2B5EF4-FFF2-40B4-BE49-F238E27FC236}">
                <a16:creationId xmlns:a16="http://schemas.microsoft.com/office/drawing/2014/main" id="{D3C68332-2038-4746-96EC-29A1D90E5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5" y="1490663"/>
            <a:ext cx="810895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5">
            <a:extLst>
              <a:ext uri="{FF2B5EF4-FFF2-40B4-BE49-F238E27FC236}">
                <a16:creationId xmlns:a16="http://schemas.microsoft.com/office/drawing/2014/main" id="{416E0DDF-65AB-4E0F-AC45-08EE62C80BDA}"/>
              </a:ext>
            </a:extLst>
          </p:cNvPr>
          <p:cNvSpPr>
            <a:spLocks noChangeArrowheads="1"/>
          </p:cNvSpPr>
          <p:nvPr/>
        </p:nvSpPr>
        <p:spPr bwMode="auto">
          <a:xfrm>
            <a:off x="2438400" y="5683250"/>
            <a:ext cx="3746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IN" altLang="en-US" sz="2400">
                <a:solidFill>
                  <a:srgbClr val="FF0000"/>
                </a:solidFill>
                <a:latin typeface="Times New Roman" panose="02020603050405020304" pitchFamily="18" charset="0"/>
                <a:cs typeface="Times New Roman" panose="02020603050405020304" pitchFamily="18" charset="0"/>
              </a:rPr>
              <a:t> Naval ship taking a left turn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EECA0D2C-6842-4D5B-BAF3-E9A440367FFD}"/>
              </a:ext>
            </a:extLst>
          </p:cNvPr>
          <p:cNvSpPr>
            <a:spLocks noGrp="1"/>
          </p:cNvSpPr>
          <p:nvPr>
            <p:ph type="title"/>
          </p:nvPr>
        </p:nvSpPr>
        <p:spPr>
          <a:xfrm>
            <a:off x="0" y="274638"/>
            <a:ext cx="9144000" cy="715962"/>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effect on Steering of ship</a:t>
            </a:r>
          </a:p>
        </p:txBody>
      </p:sp>
      <p:sp>
        <p:nvSpPr>
          <p:cNvPr id="24579" name="Content Placeholder 2">
            <a:extLst>
              <a:ext uri="{FF2B5EF4-FFF2-40B4-BE49-F238E27FC236}">
                <a16:creationId xmlns:a16="http://schemas.microsoft.com/office/drawing/2014/main" id="{E9CD86F9-B6C8-449F-B831-B3A0199BC06D}"/>
              </a:ext>
            </a:extLst>
          </p:cNvPr>
          <p:cNvSpPr>
            <a:spLocks noGrp="1"/>
          </p:cNvSpPr>
          <p:nvPr>
            <p:ph idx="1"/>
          </p:nvPr>
        </p:nvSpPr>
        <p:spPr>
          <a:xfrm>
            <a:off x="0" y="1295400"/>
            <a:ext cx="9144000" cy="1524000"/>
          </a:xfrm>
        </p:spPr>
        <p:txBody>
          <a:bodyPr/>
          <a:lstStyle/>
          <a:p>
            <a:pPr marL="0" indent="0" algn="just" eaLnBrk="1" hangingPunct="1">
              <a:lnSpc>
                <a:spcPct val="150000"/>
              </a:lnSpc>
              <a:spcBef>
                <a:spcPts val="0"/>
              </a:spcBef>
              <a:buFont typeface="Arial" panose="020B0604020202020204" pitchFamily="34" charset="0"/>
              <a:buNone/>
              <a:defRPr/>
            </a:pPr>
            <a:r>
              <a:rPr lang="en-US" altLang="en-US" sz="2400" b="1" i="1" dirty="0">
                <a:latin typeface="Times New Roman" panose="02020603050405020304" pitchFamily="18" charset="0"/>
                <a:cs typeface="Times New Roman" panose="02020603050405020304" pitchFamily="18" charset="0"/>
              </a:rPr>
              <a:t>(</a:t>
            </a:r>
            <a:r>
              <a:rPr lang="en-US" altLang="en-US" sz="2400" b="1" i="1" dirty="0" err="1">
                <a:latin typeface="Times New Roman" panose="02020603050405020304" pitchFamily="18" charset="0"/>
                <a:cs typeface="Times New Roman" panose="02020603050405020304" pitchFamily="18" charset="0"/>
              </a:rPr>
              <a:t>i</a:t>
            </a:r>
            <a:r>
              <a:rPr lang="en-US" altLang="en-US" sz="2400" b="1" i="1" dirty="0">
                <a:latin typeface="Times New Roman" panose="02020603050405020304" pitchFamily="18" charset="0"/>
                <a:cs typeface="Times New Roman" panose="02020603050405020304" pitchFamily="18" charset="0"/>
              </a:rPr>
              <a:t>) Left turn with clockwise rotor</a:t>
            </a:r>
          </a:p>
          <a:p>
            <a:pPr marL="0" indent="0" algn="just" eaLnBrk="1" hangingPunct="1">
              <a:lnSpc>
                <a:spcPct val="150000"/>
              </a:lnSpc>
              <a:spcBef>
                <a:spcPts val="0"/>
              </a:spcBef>
              <a:buFont typeface="Arial" panose="020B0604020202020204" pitchFamily="34" charset="0"/>
              <a:buNone/>
              <a:defRPr/>
            </a:pPr>
            <a:r>
              <a:rPr lang="en-US" altLang="en-US" sz="2400" dirty="0">
                <a:latin typeface="Times New Roman" panose="02020603050405020304" pitchFamily="18" charset="0"/>
                <a:cs typeface="Times New Roman" panose="02020603050405020304" pitchFamily="18" charset="0"/>
              </a:rPr>
              <a:t>When ship takes a left turn and the </a:t>
            </a:r>
            <a:r>
              <a:rPr lang="en-US" altLang="en-US" sz="2400" b="1" dirty="0">
                <a:solidFill>
                  <a:schemeClr val="tx2">
                    <a:lumMod val="60000"/>
                    <a:lumOff val="40000"/>
                  </a:schemeClr>
                </a:solidFill>
                <a:latin typeface="Times New Roman" panose="02020603050405020304" pitchFamily="18" charset="0"/>
                <a:cs typeface="Times New Roman" panose="02020603050405020304" pitchFamily="18" charset="0"/>
              </a:rPr>
              <a:t>rotor rotates in clockwise direction </a:t>
            </a:r>
            <a:r>
              <a:rPr lang="en-US" altLang="en-US" sz="2400" dirty="0">
                <a:latin typeface="Times New Roman" panose="02020603050405020304" pitchFamily="18" charset="0"/>
                <a:cs typeface="Times New Roman" panose="02020603050405020304" pitchFamily="18" charset="0"/>
              </a:rPr>
              <a:t>viewed from stern, the gyroscopic couple act on the ship is analyzed in the following way.</a:t>
            </a:r>
          </a:p>
        </p:txBody>
      </p:sp>
      <p:pic>
        <p:nvPicPr>
          <p:cNvPr id="28676" name="Picture 2">
            <a:extLst>
              <a:ext uri="{FF2B5EF4-FFF2-40B4-BE49-F238E27FC236}">
                <a16:creationId xmlns:a16="http://schemas.microsoft.com/office/drawing/2014/main" id="{16BB9487-0532-4764-8128-66E3AA2FA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540125"/>
            <a:ext cx="6858000" cy="331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94D95EA1-3BF2-47B2-B029-892B13D765C3}"/>
              </a:ext>
            </a:extLst>
          </p:cNvPr>
          <p:cNvSpPr>
            <a:spLocks noGrp="1"/>
          </p:cNvSpPr>
          <p:nvPr>
            <p:ph type="title"/>
          </p:nvPr>
        </p:nvSpPr>
        <p:spPr>
          <a:xfrm>
            <a:off x="0" y="114300"/>
            <a:ext cx="9144000" cy="1600200"/>
          </a:xfrm>
        </p:spPr>
        <p:txBody>
          <a:bodyPr/>
          <a:lstStyle/>
          <a:p>
            <a:pPr algn="just" eaLnBrk="1" hangingPunct="1">
              <a:lnSpc>
                <a:spcPct val="150000"/>
              </a:lnSpc>
            </a:pPr>
            <a:r>
              <a:rPr lang="en-US" altLang="en-US" sz="2400">
                <a:latin typeface="Times New Roman" panose="02020603050405020304" pitchFamily="18" charset="0"/>
                <a:cs typeface="Times New Roman" panose="02020603050405020304" pitchFamily="18" charset="0"/>
              </a:rPr>
              <a:t>From the above analysis, the couple acts over the ship between stern and bow. This reaction couple tends to raise the front end (bow) and lower the rear end (stern) of the ship</a:t>
            </a:r>
          </a:p>
        </p:txBody>
      </p:sp>
      <p:pic>
        <p:nvPicPr>
          <p:cNvPr id="29699" name="Picture 2">
            <a:extLst>
              <a:ext uri="{FF2B5EF4-FFF2-40B4-BE49-F238E27FC236}">
                <a16:creationId xmlns:a16="http://schemas.microsoft.com/office/drawing/2014/main" id="{42840713-E33B-4CAE-8A66-4B0CA1BC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0"/>
            <a:ext cx="79930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FD32B-E405-4B42-A32C-B389F588130C}"/>
              </a:ext>
            </a:extLst>
          </p:cNvPr>
          <p:cNvSpPr>
            <a:spLocks noGrp="1"/>
          </p:cNvSpPr>
          <p:nvPr>
            <p:ph idx="1"/>
          </p:nvPr>
        </p:nvSpPr>
        <p:spPr>
          <a:xfrm>
            <a:off x="0" y="638175"/>
            <a:ext cx="9144000" cy="1647825"/>
          </a:xfrm>
        </p:spPr>
        <p:txBody>
          <a:bodyPr rtlCol="0">
            <a:noAutofit/>
          </a:bodyPr>
          <a:lstStyle/>
          <a:p>
            <a:pPr marL="0" indent="0" eaLnBrk="1" fontAlgn="auto" hangingPunct="1">
              <a:spcAft>
                <a:spcPts val="0"/>
              </a:spcAft>
              <a:buFont typeface="Arial" panose="020B0604020202020204" pitchFamily="34" charset="0"/>
              <a:buNone/>
              <a:defRPr/>
            </a:pPr>
            <a:r>
              <a:rPr lang="en-US" sz="2400" b="1" i="1" dirty="0">
                <a:latin typeface="Times New Roman" panose="02020603050405020304" pitchFamily="18" charset="0"/>
                <a:cs typeface="Times New Roman" panose="02020603050405020304" pitchFamily="18" charset="0"/>
              </a:rPr>
              <a:t>(ii) Right turn with clockwise rotor</a:t>
            </a:r>
          </a:p>
          <a:p>
            <a:pPr marL="0" indent="0" algn="just" eaLnBrk="1" fontAlgn="auto" hangingPunct="1">
              <a:lnSpc>
                <a:spcPct val="150000"/>
              </a:lnSpc>
              <a:spcBef>
                <a:spcPts val="0"/>
              </a:spcBef>
              <a:spcAft>
                <a:spcPts val="0"/>
              </a:spcAft>
              <a:buFont typeface="Arial" panose="020B0604020202020204" pitchFamily="34" charset="0"/>
              <a:buNone/>
              <a:defRPr/>
            </a:pPr>
            <a:r>
              <a:rPr lang="en-US" sz="2400" dirty="0">
                <a:latin typeface="Times New Roman" panose="02020603050405020304" pitchFamily="18" charset="0"/>
                <a:cs typeface="Times New Roman" panose="02020603050405020304" pitchFamily="18" charset="0"/>
              </a:rPr>
              <a:t>When ship takes a right turn and the </a:t>
            </a:r>
            <a:r>
              <a:rPr lang="en-US" sz="2400" b="1" dirty="0">
                <a:solidFill>
                  <a:schemeClr val="tx2">
                    <a:lumMod val="60000"/>
                    <a:lumOff val="40000"/>
                  </a:schemeClr>
                </a:solidFill>
                <a:latin typeface="Times New Roman" panose="02020603050405020304" pitchFamily="18" charset="0"/>
                <a:cs typeface="Times New Roman" panose="02020603050405020304" pitchFamily="18" charset="0"/>
              </a:rPr>
              <a:t>rotor rotates in clockwise direction </a:t>
            </a:r>
            <a:r>
              <a:rPr lang="en-US" sz="2400" dirty="0">
                <a:latin typeface="Times New Roman" panose="02020603050405020304" pitchFamily="18" charset="0"/>
                <a:cs typeface="Times New Roman" panose="02020603050405020304" pitchFamily="18" charset="0"/>
              </a:rPr>
              <a:t>viewed from stern</a:t>
            </a:r>
          </a:p>
        </p:txBody>
      </p:sp>
      <p:pic>
        <p:nvPicPr>
          <p:cNvPr id="30723" name="Picture 2">
            <a:extLst>
              <a:ext uri="{FF2B5EF4-FFF2-40B4-BE49-F238E27FC236}">
                <a16:creationId xmlns:a16="http://schemas.microsoft.com/office/drawing/2014/main" id="{5B0E7AC2-8DBE-4C90-9090-36E1AD679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8" y="2590800"/>
            <a:ext cx="6815137"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a:extLst>
              <a:ext uri="{FF2B5EF4-FFF2-40B4-BE49-F238E27FC236}">
                <a16:creationId xmlns:a16="http://schemas.microsoft.com/office/drawing/2014/main" id="{A0352051-7B26-4784-88AC-CE63E8101C55}"/>
              </a:ext>
            </a:extLst>
          </p:cNvPr>
          <p:cNvSpPr>
            <a:spLocks noGrp="1"/>
          </p:cNvSpPr>
          <p:nvPr>
            <p:ph idx="1"/>
          </p:nvPr>
        </p:nvSpPr>
        <p:spPr>
          <a:xfrm>
            <a:off x="0" y="0"/>
            <a:ext cx="9144000" cy="6477000"/>
          </a:xfrm>
        </p:spPr>
        <p:txBody>
          <a:bodyPr/>
          <a:lstStyle/>
          <a:p>
            <a:pPr algn="just"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After a short interval of time </a:t>
            </a:r>
            <a:r>
              <a:rPr lang="en-US" altLang="en-US" sz="2400" i="1">
                <a:latin typeface="Times New Roman" panose="02020603050405020304" pitchFamily="18" charset="0"/>
                <a:cs typeface="Times New Roman" panose="02020603050405020304" pitchFamily="18" charset="0"/>
              </a:rPr>
              <a:t>t, let the disc be spinning about the new axis of spin OX  (at an </a:t>
            </a:r>
            <a:r>
              <a:rPr lang="en-US" altLang="en-US" sz="2400">
                <a:latin typeface="Times New Roman" panose="02020603050405020304" pitchFamily="18" charset="0"/>
                <a:cs typeface="Times New Roman" panose="02020603050405020304" pitchFamily="18" charset="0"/>
              </a:rPr>
              <a:t>angle </a:t>
            </a:r>
            <a:r>
              <a:rPr lang="el-GR" altLang="en-US" sz="2400" i="1">
                <a:latin typeface="Times New Roman" panose="02020603050405020304" pitchFamily="18" charset="0"/>
                <a:cs typeface="Times New Roman" panose="02020603050405020304" pitchFamily="18" charset="0"/>
              </a:rPr>
              <a:t>δθ</a:t>
            </a:r>
            <a:r>
              <a:rPr lang="en-US" altLang="en-US" sz="2400">
                <a:latin typeface="Times New Roman" panose="02020603050405020304" pitchFamily="18" charset="0"/>
                <a:cs typeface="Times New Roman" panose="02020603050405020304" pitchFamily="18" charset="0"/>
              </a:rPr>
              <a:t> ) with an angular velocity (</a:t>
            </a:r>
            <a:r>
              <a:rPr lang="el-GR" altLang="en-US" sz="2400" i="1">
                <a:latin typeface="Times New Roman" panose="02020603050405020304" pitchFamily="18" charset="0"/>
                <a:cs typeface="Times New Roman" panose="02020603050405020304" pitchFamily="18" charset="0"/>
              </a:rPr>
              <a:t>ω</a:t>
            </a:r>
            <a:r>
              <a:rPr lang="en-US" altLang="en-US" sz="2400">
                <a:latin typeface="Times New Roman" panose="02020603050405020304" pitchFamily="18" charset="0"/>
                <a:cs typeface="Times New Roman" panose="02020603050405020304" pitchFamily="18" charset="0"/>
              </a:rPr>
              <a:t> +</a:t>
            </a:r>
            <a:r>
              <a:rPr lang="el-GR" altLang="en-US" sz="2400" i="1">
                <a:latin typeface="Times New Roman" panose="02020603050405020304" pitchFamily="18" charset="0"/>
                <a:cs typeface="Times New Roman" panose="02020603050405020304" pitchFamily="18" charset="0"/>
              </a:rPr>
              <a:t>δω</a:t>
            </a:r>
            <a:r>
              <a:rPr lang="en-US" altLang="en-US" sz="2400">
                <a:latin typeface="Times New Roman" panose="02020603050405020304" pitchFamily="18" charset="0"/>
                <a:cs typeface="Times New Roman" panose="02020603050405020304" pitchFamily="18" charset="0"/>
              </a:rPr>
              <a:t>).</a:t>
            </a:r>
          </a:p>
          <a:p>
            <a:pPr algn="just"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Using the right hand screw rule, initial angular velocity of the disc </a:t>
            </a:r>
            <a:r>
              <a:rPr lang="el-GR" altLang="en-US" sz="2400" i="1">
                <a:latin typeface="Times New Roman" panose="02020603050405020304" pitchFamily="18" charset="0"/>
                <a:cs typeface="Times New Roman" panose="02020603050405020304" pitchFamily="18" charset="0"/>
              </a:rPr>
              <a:t>ω</a:t>
            </a:r>
            <a:r>
              <a:rPr lang="en-US" altLang="en-US" sz="2400">
                <a:latin typeface="Times New Roman" panose="02020603050405020304" pitchFamily="18" charset="0"/>
                <a:cs typeface="Times New Roman" panose="02020603050405020304" pitchFamily="18" charset="0"/>
              </a:rPr>
              <a:t> is represented by vector </a:t>
            </a:r>
            <a:r>
              <a:rPr lang="en-US" altLang="en-US" sz="2400" i="1">
                <a:latin typeface="Times New Roman" panose="02020603050405020304" pitchFamily="18" charset="0"/>
                <a:cs typeface="Times New Roman" panose="02020603050405020304" pitchFamily="18" charset="0"/>
              </a:rPr>
              <a:t>ox; and the final angular velocity of the disc (</a:t>
            </a:r>
            <a:r>
              <a:rPr lang="el-GR" altLang="en-US" sz="2400" i="1">
                <a:latin typeface="Times New Roman" panose="02020603050405020304" pitchFamily="18" charset="0"/>
                <a:cs typeface="Times New Roman" panose="02020603050405020304" pitchFamily="18" charset="0"/>
              </a:rPr>
              <a:t>ω</a:t>
            </a:r>
            <a:r>
              <a:rPr lang="en-US" altLang="en-US" sz="2400">
                <a:latin typeface="Times New Roman" panose="02020603050405020304" pitchFamily="18" charset="0"/>
                <a:cs typeface="Times New Roman" panose="02020603050405020304" pitchFamily="18" charset="0"/>
              </a:rPr>
              <a:t> +</a:t>
            </a:r>
            <a:r>
              <a:rPr lang="el-GR" altLang="en-US" sz="2400" i="1">
                <a:latin typeface="Times New Roman" panose="02020603050405020304" pitchFamily="18" charset="0"/>
                <a:cs typeface="Times New Roman" panose="02020603050405020304" pitchFamily="18" charset="0"/>
              </a:rPr>
              <a:t>δω</a:t>
            </a:r>
            <a:r>
              <a:rPr lang="en-US" altLang="en-US" sz="2400" i="1">
                <a:latin typeface="Times New Roman" panose="02020603050405020304" pitchFamily="18" charset="0"/>
                <a:cs typeface="Times New Roman" panose="02020603050405020304" pitchFamily="18" charset="0"/>
              </a:rPr>
              <a:t> ) is </a:t>
            </a:r>
            <a:r>
              <a:rPr lang="en-US" altLang="en-US" sz="2400">
                <a:latin typeface="Times New Roman" panose="02020603050405020304" pitchFamily="18" charset="0"/>
                <a:cs typeface="Times New Roman" panose="02020603050405020304" pitchFamily="18" charset="0"/>
              </a:rPr>
              <a:t>represented by vector </a:t>
            </a:r>
            <a:r>
              <a:rPr lang="en-US" altLang="en-US" sz="2400" i="1">
                <a:latin typeface="Times New Roman" panose="02020603050405020304" pitchFamily="18" charset="0"/>
                <a:cs typeface="Times New Roman" panose="02020603050405020304" pitchFamily="18" charset="0"/>
              </a:rPr>
              <a:t>ox’ as shown in Fig. (b). </a:t>
            </a:r>
          </a:p>
          <a:p>
            <a:pPr algn="just" eaLnBrk="1" hangingPunct="1">
              <a:buFont typeface="Wingdings" panose="05000000000000000000" pitchFamily="2" charset="2"/>
              <a:buChar char="Ø"/>
            </a:pPr>
            <a:r>
              <a:rPr lang="en-US" altLang="en-US" sz="2400" i="1">
                <a:latin typeface="Times New Roman" panose="02020603050405020304" pitchFamily="18" charset="0"/>
                <a:cs typeface="Times New Roman" panose="02020603050405020304" pitchFamily="18" charset="0"/>
              </a:rPr>
              <a:t>The vector xx’ represents the change of angular </a:t>
            </a:r>
            <a:r>
              <a:rPr lang="en-US" altLang="en-US" sz="2400">
                <a:latin typeface="Times New Roman" panose="02020603050405020304" pitchFamily="18" charset="0"/>
                <a:cs typeface="Times New Roman" panose="02020603050405020304" pitchFamily="18" charset="0"/>
              </a:rPr>
              <a:t>velocity in time </a:t>
            </a:r>
            <a:r>
              <a:rPr lang="el-GR" altLang="en-US" sz="2400" i="1">
                <a:latin typeface="Times New Roman" panose="02020603050405020304" pitchFamily="18" charset="0"/>
                <a:cs typeface="Times New Roman" panose="02020603050405020304" pitchFamily="18" charset="0"/>
              </a:rPr>
              <a:t>δ</a:t>
            </a:r>
            <a:r>
              <a:rPr lang="en-US" altLang="en-US" sz="2400" i="1">
                <a:latin typeface="Times New Roman" panose="02020603050405020304" pitchFamily="18" charset="0"/>
                <a:cs typeface="Times New Roman" panose="02020603050405020304" pitchFamily="18" charset="0"/>
              </a:rPr>
              <a:t>t i.e. the angular acceleration of the disc. This may be resolved into two components, </a:t>
            </a:r>
            <a:r>
              <a:rPr lang="en-US" altLang="en-US" sz="2400">
                <a:latin typeface="Times New Roman" panose="02020603050405020304" pitchFamily="18" charset="0"/>
                <a:cs typeface="Times New Roman" panose="02020603050405020304" pitchFamily="18" charset="0"/>
              </a:rPr>
              <a:t>one parallel to </a:t>
            </a:r>
            <a:r>
              <a:rPr lang="en-US" altLang="en-US" sz="2400" i="1">
                <a:latin typeface="Times New Roman" panose="02020603050405020304" pitchFamily="18" charset="0"/>
                <a:cs typeface="Times New Roman" panose="02020603050405020304" pitchFamily="18" charset="0"/>
              </a:rPr>
              <a:t>ox and the other perpendicular to ox.</a:t>
            </a:r>
            <a:endParaRPr lang="en-US" altLang="en-US" sz="2400">
              <a:latin typeface="Times New Roman" panose="02020603050405020304" pitchFamily="18" charset="0"/>
              <a:cs typeface="Times New Roman" panose="02020603050405020304" pitchFamily="18" charset="0"/>
            </a:endParaRPr>
          </a:p>
        </p:txBody>
      </p:sp>
      <p:pic>
        <p:nvPicPr>
          <p:cNvPr id="4099" name="Picture 1">
            <a:extLst>
              <a:ext uri="{FF2B5EF4-FFF2-40B4-BE49-F238E27FC236}">
                <a16:creationId xmlns:a16="http://schemas.microsoft.com/office/drawing/2014/main" id="{7868681B-01CD-481F-9EA8-C79B5BBA8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2588"/>
            <a:ext cx="6423025"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
            <a:extLst>
              <a:ext uri="{FF2B5EF4-FFF2-40B4-BE49-F238E27FC236}">
                <a16:creationId xmlns:a16="http://schemas.microsoft.com/office/drawing/2014/main" id="{98E33CAD-74C6-4B3E-B025-38178E336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20"/>
          <a:stretch>
            <a:fillRect/>
          </a:stretch>
        </p:blipFill>
        <p:spPr bwMode="auto">
          <a:xfrm>
            <a:off x="6423025" y="4343400"/>
            <a:ext cx="27209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id="{8793AF80-870B-409F-B2ED-15F52FF5C227}"/>
              </a:ext>
            </a:extLst>
          </p:cNvPr>
          <p:cNvSpPr>
            <a:spLocks noGrp="1"/>
          </p:cNvSpPr>
          <p:nvPr>
            <p:ph idx="1"/>
          </p:nvPr>
        </p:nvSpPr>
        <p:spPr>
          <a:xfrm>
            <a:off x="0" y="533400"/>
            <a:ext cx="9144000" cy="8382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couple acts in vertical plane, means between stern and bow. Now the reaction couple tends to lower the bow of the ship and raise the stern.</a:t>
            </a:r>
          </a:p>
        </p:txBody>
      </p:sp>
      <p:pic>
        <p:nvPicPr>
          <p:cNvPr id="31747" name="Picture 2">
            <a:extLst>
              <a:ext uri="{FF2B5EF4-FFF2-40B4-BE49-F238E27FC236}">
                <a16:creationId xmlns:a16="http://schemas.microsoft.com/office/drawing/2014/main" id="{4AC09A0D-FD34-4779-A2FC-47AB46E57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286000"/>
            <a:ext cx="59055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D7E31-37C1-448B-A9B0-E6AA2491E7CB}"/>
              </a:ext>
            </a:extLst>
          </p:cNvPr>
          <p:cNvSpPr>
            <a:spLocks noGrp="1"/>
          </p:cNvSpPr>
          <p:nvPr>
            <p:ph idx="1"/>
          </p:nvPr>
        </p:nvSpPr>
        <p:spPr>
          <a:xfrm>
            <a:off x="0" y="457200"/>
            <a:ext cx="9144000" cy="1219200"/>
          </a:xfrm>
        </p:spPr>
        <p:txBody>
          <a:bodyPr rtlCol="0">
            <a:noAutofit/>
          </a:bodyPr>
          <a:lstStyle/>
          <a:p>
            <a:pPr marL="0" indent="0" algn="just" eaLnBrk="1" fontAlgn="auto" hangingPunct="1">
              <a:lnSpc>
                <a:spcPct val="150000"/>
              </a:lnSpc>
              <a:spcBef>
                <a:spcPts val="0"/>
              </a:spcBef>
              <a:spcAft>
                <a:spcPts val="0"/>
              </a:spcAft>
              <a:buFont typeface="Arial" panose="020B0604020202020204" pitchFamily="34" charset="0"/>
              <a:buNone/>
              <a:defRPr/>
            </a:pPr>
            <a:r>
              <a:rPr lang="en-US" sz="2400" b="1" i="1" dirty="0">
                <a:latin typeface="Times New Roman" panose="02020603050405020304" pitchFamily="18" charset="0"/>
                <a:cs typeface="Times New Roman" panose="02020603050405020304" pitchFamily="18" charset="0"/>
              </a:rPr>
              <a:t>(iii) Left turn with anticlockwise rotor</a:t>
            </a:r>
          </a:p>
          <a:p>
            <a:pPr marL="0" indent="0" algn="just" eaLnBrk="1" fontAlgn="auto" hangingPunct="1">
              <a:lnSpc>
                <a:spcPct val="150000"/>
              </a:lnSpc>
              <a:spcBef>
                <a:spcPts val="0"/>
              </a:spcBef>
              <a:spcAft>
                <a:spcPts val="0"/>
              </a:spcAft>
              <a:buFont typeface="Arial" panose="020B0604020202020204" pitchFamily="34" charset="0"/>
              <a:buNone/>
              <a:defRPr/>
            </a:pPr>
            <a:r>
              <a:rPr lang="en-US" sz="2400" dirty="0">
                <a:latin typeface="Times New Roman" panose="02020603050405020304" pitchFamily="18" charset="0"/>
                <a:cs typeface="Times New Roman" panose="02020603050405020304" pitchFamily="18" charset="0"/>
              </a:rPr>
              <a:t>When ship takes a left turn and the </a:t>
            </a:r>
            <a:r>
              <a:rPr lang="en-US" sz="2400" b="1" dirty="0">
                <a:solidFill>
                  <a:schemeClr val="tx2">
                    <a:lumMod val="60000"/>
                    <a:lumOff val="40000"/>
                  </a:schemeClr>
                </a:solidFill>
                <a:latin typeface="Times New Roman" panose="02020603050405020304" pitchFamily="18" charset="0"/>
                <a:cs typeface="Times New Roman" panose="02020603050405020304" pitchFamily="18" charset="0"/>
              </a:rPr>
              <a:t>rotor rotates in anticlockwise direction </a:t>
            </a:r>
            <a:r>
              <a:rPr lang="en-US" sz="2400" dirty="0">
                <a:latin typeface="Times New Roman" panose="02020603050405020304" pitchFamily="18" charset="0"/>
                <a:cs typeface="Times New Roman" panose="02020603050405020304" pitchFamily="18" charset="0"/>
              </a:rPr>
              <a:t>viewed from stern</a:t>
            </a:r>
          </a:p>
        </p:txBody>
      </p:sp>
      <p:pic>
        <p:nvPicPr>
          <p:cNvPr id="32771" name="Picture 4">
            <a:extLst>
              <a:ext uri="{FF2B5EF4-FFF2-40B4-BE49-F238E27FC236}">
                <a16:creationId xmlns:a16="http://schemas.microsoft.com/office/drawing/2014/main" id="{6FDBBEEC-DC3C-4341-90EF-CE41A6564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200400"/>
            <a:ext cx="6553200" cy="349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A1239329-29B8-4980-B288-30310E11CE2A}"/>
              </a:ext>
            </a:extLst>
          </p:cNvPr>
          <p:cNvSpPr>
            <a:spLocks noGrp="1"/>
          </p:cNvSpPr>
          <p:nvPr>
            <p:ph idx="1"/>
          </p:nvPr>
        </p:nvSpPr>
        <p:spPr>
          <a:xfrm>
            <a:off x="0" y="609600"/>
            <a:ext cx="9144000" cy="11430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couple acts over the ship is between stern and bow. This reaction couple tends to press or dip the front end (bow) and raise the rear end (stern) of the ship.</a:t>
            </a:r>
          </a:p>
        </p:txBody>
      </p:sp>
      <p:pic>
        <p:nvPicPr>
          <p:cNvPr id="33795" name="Picture 2">
            <a:extLst>
              <a:ext uri="{FF2B5EF4-FFF2-40B4-BE49-F238E27FC236}">
                <a16:creationId xmlns:a16="http://schemas.microsoft.com/office/drawing/2014/main" id="{3A9F9F23-61B7-48B3-B338-FD108C419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01900"/>
            <a:ext cx="600075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144E-3557-4D92-95C3-CD1F8EBE6948}"/>
              </a:ext>
            </a:extLst>
          </p:cNvPr>
          <p:cNvSpPr>
            <a:spLocks noGrp="1"/>
          </p:cNvSpPr>
          <p:nvPr>
            <p:ph idx="1"/>
          </p:nvPr>
        </p:nvSpPr>
        <p:spPr>
          <a:xfrm>
            <a:off x="0" y="304800"/>
            <a:ext cx="9144000" cy="1066800"/>
          </a:xfrm>
        </p:spPr>
        <p:txBody>
          <a:bodyPr rtlCol="0">
            <a:noAutofit/>
          </a:bodyPr>
          <a:lstStyle/>
          <a:p>
            <a:pPr marL="0" indent="0" algn="just" eaLnBrk="1" fontAlgn="auto" hangingPunct="1">
              <a:lnSpc>
                <a:spcPct val="150000"/>
              </a:lnSpc>
              <a:spcBef>
                <a:spcPts val="0"/>
              </a:spcBef>
              <a:spcAft>
                <a:spcPts val="0"/>
              </a:spcAft>
              <a:buFont typeface="Arial" panose="020B0604020202020204" pitchFamily="34" charset="0"/>
              <a:buNone/>
              <a:defRPr/>
            </a:pPr>
            <a:r>
              <a:rPr lang="en-US" sz="2400" b="1" i="1" dirty="0">
                <a:latin typeface="Times New Roman" panose="02020603050405020304" pitchFamily="18" charset="0"/>
                <a:cs typeface="Times New Roman" panose="02020603050405020304" pitchFamily="18" charset="0"/>
              </a:rPr>
              <a:t>(iv) Right turn with anticlockwise rotor</a:t>
            </a:r>
          </a:p>
          <a:p>
            <a:pPr marL="0" indent="0" algn="just" eaLnBrk="1" fontAlgn="auto" hangingPunct="1">
              <a:lnSpc>
                <a:spcPct val="150000"/>
              </a:lnSpc>
              <a:spcBef>
                <a:spcPts val="0"/>
              </a:spcBef>
              <a:spcAft>
                <a:spcPts val="0"/>
              </a:spcAft>
              <a:buFont typeface="Arial" panose="020B0604020202020204" pitchFamily="34" charset="0"/>
              <a:buNone/>
              <a:defRPr/>
            </a:pPr>
            <a:r>
              <a:rPr lang="en-US" sz="2400" dirty="0">
                <a:latin typeface="Times New Roman" panose="02020603050405020304" pitchFamily="18" charset="0"/>
                <a:cs typeface="Times New Roman" panose="02020603050405020304" pitchFamily="18" charset="0"/>
              </a:rPr>
              <a:t>When ship takes a right turn and the </a:t>
            </a:r>
            <a:r>
              <a:rPr lang="en-US" sz="2400" b="1" dirty="0">
                <a:solidFill>
                  <a:schemeClr val="tx2">
                    <a:lumMod val="60000"/>
                    <a:lumOff val="40000"/>
                  </a:schemeClr>
                </a:solidFill>
                <a:latin typeface="Times New Roman" panose="02020603050405020304" pitchFamily="18" charset="0"/>
                <a:cs typeface="Times New Roman" panose="02020603050405020304" pitchFamily="18" charset="0"/>
              </a:rPr>
              <a:t>rotor rotates in anticlockwise direction </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viewed from stern</a:t>
            </a:r>
          </a:p>
        </p:txBody>
      </p:sp>
      <p:pic>
        <p:nvPicPr>
          <p:cNvPr id="34819" name="Picture 2">
            <a:extLst>
              <a:ext uri="{FF2B5EF4-FFF2-40B4-BE49-F238E27FC236}">
                <a16:creationId xmlns:a16="http://schemas.microsoft.com/office/drawing/2014/main" id="{1656A62D-D81D-408A-AC19-4D2CF56CF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895600"/>
            <a:ext cx="67310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3B307B1B-623E-49B1-9F93-EF0EF5302F4F}"/>
              </a:ext>
            </a:extLst>
          </p:cNvPr>
          <p:cNvSpPr>
            <a:spLocks noGrp="1"/>
          </p:cNvSpPr>
          <p:nvPr>
            <p:ph idx="1"/>
          </p:nvPr>
        </p:nvSpPr>
        <p:spPr>
          <a:xfrm>
            <a:off x="0" y="457200"/>
            <a:ext cx="9144000" cy="9144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gyroscopic couple act on the ship is according to Figure. Now, the reaction couple tends to raise the bow of the ship and dip the stern.</a:t>
            </a:r>
          </a:p>
        </p:txBody>
      </p:sp>
      <p:pic>
        <p:nvPicPr>
          <p:cNvPr id="35843" name="Picture 2">
            <a:extLst>
              <a:ext uri="{FF2B5EF4-FFF2-40B4-BE49-F238E27FC236}">
                <a16:creationId xmlns:a16="http://schemas.microsoft.com/office/drawing/2014/main" id="{F5855BB1-A2FA-43F0-A3DF-249044D92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65055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0BE8AE81-3D6D-4736-BAA4-120707CAA5C6}"/>
              </a:ext>
            </a:extLst>
          </p:cNvPr>
          <p:cNvSpPr>
            <a:spLocks noGrp="1"/>
          </p:cNvSpPr>
          <p:nvPr>
            <p:ph type="title"/>
          </p:nvPr>
        </p:nvSpPr>
        <p:spPr>
          <a:xfrm>
            <a:off x="0" y="0"/>
            <a:ext cx="9144000" cy="715963"/>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effect on Pitching of ship</a:t>
            </a:r>
          </a:p>
        </p:txBody>
      </p:sp>
      <p:sp>
        <p:nvSpPr>
          <p:cNvPr id="36867" name="Content Placeholder 2">
            <a:extLst>
              <a:ext uri="{FF2B5EF4-FFF2-40B4-BE49-F238E27FC236}">
                <a16:creationId xmlns:a16="http://schemas.microsoft.com/office/drawing/2014/main" id="{E8A4D744-68F7-4D2B-9F56-7BDFAE9A3E40}"/>
              </a:ext>
            </a:extLst>
          </p:cNvPr>
          <p:cNvSpPr>
            <a:spLocks noGrp="1"/>
          </p:cNvSpPr>
          <p:nvPr>
            <p:ph idx="1"/>
          </p:nvPr>
        </p:nvSpPr>
        <p:spPr>
          <a:xfrm>
            <a:off x="0" y="715963"/>
            <a:ext cx="9144000" cy="11430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pitching motion of a ship generally occurs due to waves which can be approximated as sine wave. During pitching, the ship moves up and down from horizontal position in vertical plane</a:t>
            </a:r>
          </a:p>
          <a:p>
            <a:pPr marL="0" indent="0" algn="just" eaLnBrk="1" hangingPunct="1">
              <a:lnSpc>
                <a:spcPct val="150000"/>
              </a:lnSpc>
              <a:spcBef>
                <a:spcPct val="0"/>
              </a:spcBef>
              <a:buFont typeface="Arial" panose="020B0604020202020204" pitchFamily="34" charset="0"/>
              <a:buNone/>
            </a:pPr>
            <a:endParaRPr lang="en-US" altLang="en-US" sz="2400">
              <a:latin typeface="Times New Roman" panose="02020603050405020304" pitchFamily="18" charset="0"/>
              <a:cs typeface="Times New Roman" panose="02020603050405020304" pitchFamily="18" charset="0"/>
            </a:endParaRPr>
          </a:p>
        </p:txBody>
      </p:sp>
      <p:pic>
        <p:nvPicPr>
          <p:cNvPr id="36868" name="Picture 2">
            <a:extLst>
              <a:ext uri="{FF2B5EF4-FFF2-40B4-BE49-F238E27FC236}">
                <a16:creationId xmlns:a16="http://schemas.microsoft.com/office/drawing/2014/main" id="{0F98F055-55B0-4C7F-BEF0-11AC13E4B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2727325"/>
            <a:ext cx="60071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a:extLst>
              <a:ext uri="{FF2B5EF4-FFF2-40B4-BE49-F238E27FC236}">
                <a16:creationId xmlns:a16="http://schemas.microsoft.com/office/drawing/2014/main" id="{93EBCF40-F9EA-4779-B630-994DE98ABB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700463"/>
            <a:ext cx="32353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Content Placeholder 2">
            <a:extLst>
              <a:ext uri="{FF2B5EF4-FFF2-40B4-BE49-F238E27FC236}">
                <a16:creationId xmlns:a16="http://schemas.microsoft.com/office/drawing/2014/main" id="{875312A7-C4D5-4FAB-9084-1E74E50496E5}"/>
              </a:ext>
            </a:extLst>
          </p:cNvPr>
          <p:cNvSpPr>
            <a:spLocks noGrp="1"/>
          </p:cNvSpPr>
          <p:nvPr>
            <p:ph idx="1"/>
          </p:nvPr>
        </p:nvSpPr>
        <p:spPr>
          <a:xfrm>
            <a:off x="0" y="0"/>
            <a:ext cx="9144000" cy="3276600"/>
          </a:xfrm>
        </p:spPr>
        <p:txBody>
          <a:bodyPr/>
          <a:lstStyle/>
          <a:p>
            <a:pPr algn="just" eaLnBrk="1" hangingPunct="1">
              <a:lnSpc>
                <a:spcPct val="150000"/>
              </a:lnSpc>
              <a:spcBef>
                <a:spcPct val="0"/>
              </a:spcBef>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Pitching is the movement of a complete ship up and down in a vertical plane about transverse axis, as shown in Fig.</a:t>
            </a:r>
          </a:p>
          <a:p>
            <a:pPr algn="just" eaLnBrk="1" hangingPunct="1">
              <a:lnSpc>
                <a:spcPct val="150000"/>
              </a:lnSpc>
              <a:spcBef>
                <a:spcPct val="0"/>
              </a:spcBef>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In this case, the transverse axis is the axis of precession. The pitching of the ship is assumed to take place with simple harmonic motion i.e. the motion of the axis of spin about transverse axis is simple harmonic.</a:t>
            </a:r>
          </a:p>
        </p:txBody>
      </p:sp>
      <p:sp>
        <p:nvSpPr>
          <p:cNvPr id="37892" name="Slide Number Placeholder 5">
            <a:extLst>
              <a:ext uri="{FF2B5EF4-FFF2-40B4-BE49-F238E27FC236}">
                <a16:creationId xmlns:a16="http://schemas.microsoft.com/office/drawing/2014/main" id="{291D2912-BFAD-450D-9BCB-51D1300C2609}"/>
              </a:ext>
            </a:extLst>
          </p:cNvPr>
          <p:cNvSpPr>
            <a:spLocks noGrp="1"/>
          </p:cNvSpPr>
          <p:nvPr>
            <p:ph type="sldNum" sz="quarter" idx="12"/>
          </p:nvPr>
        </p:nvSpPr>
        <p:spPr bwMode="auto">
          <a:xfrm>
            <a:off x="7010400" y="6629400"/>
            <a:ext cx="2133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52BE0-64D0-4F6E-A0EE-59DDEBFF7CD2}" type="slidenum">
              <a:rPr lang="en-US" altLang="en-US" sz="1200">
                <a:solidFill>
                  <a:srgbClr val="898989"/>
                </a:solidFill>
              </a:rPr>
              <a:pPr>
                <a:spcBef>
                  <a:spcPct val="0"/>
                </a:spcBef>
                <a:buFontTx/>
                <a:buNone/>
              </a:pPr>
              <a:t>36</a:t>
            </a:fld>
            <a:endParaRPr lang="en-US" altLang="en-US" sz="1200">
              <a:solidFill>
                <a:srgbClr val="898989"/>
              </a:solidFill>
            </a:endParaRPr>
          </a:p>
        </p:txBody>
      </p:sp>
      <p:pic>
        <p:nvPicPr>
          <p:cNvPr id="37893" name="Picture 2">
            <a:extLst>
              <a:ext uri="{FF2B5EF4-FFF2-40B4-BE49-F238E27FC236}">
                <a16:creationId xmlns:a16="http://schemas.microsoft.com/office/drawing/2014/main" id="{59FECD94-BC1D-42D9-9139-616F10EAF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3970338"/>
            <a:ext cx="58674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3720044B-909E-48EF-9B75-7C76877D6478}"/>
              </a:ext>
            </a:extLst>
          </p:cNvPr>
          <p:cNvSpPr>
            <a:spLocks noGrp="1"/>
          </p:cNvSpPr>
          <p:nvPr>
            <p:ph type="sldNum" sz="quarter" idx="12"/>
          </p:nvPr>
        </p:nvSpPr>
        <p:spPr bwMode="auto">
          <a:xfrm>
            <a:off x="7010400" y="6629400"/>
            <a:ext cx="2133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AD8E9C-16DB-4431-A658-CD4785BB33C5}" type="slidenum">
              <a:rPr lang="en-US" altLang="en-US" sz="1200">
                <a:solidFill>
                  <a:srgbClr val="898989"/>
                </a:solidFill>
              </a:rPr>
              <a:pPr>
                <a:spcBef>
                  <a:spcPct val="0"/>
                </a:spcBef>
                <a:buFontTx/>
                <a:buNone/>
              </a:pPr>
              <a:t>37</a:t>
            </a:fld>
            <a:endParaRPr lang="en-US" altLang="en-US" sz="1200">
              <a:solidFill>
                <a:srgbClr val="898989"/>
              </a:solidFill>
            </a:endParaRPr>
          </a:p>
        </p:txBody>
      </p:sp>
      <p:pic>
        <p:nvPicPr>
          <p:cNvPr id="38915" name="Picture 4">
            <a:extLst>
              <a:ext uri="{FF2B5EF4-FFF2-40B4-BE49-F238E27FC236}">
                <a16:creationId xmlns:a16="http://schemas.microsoft.com/office/drawing/2014/main" id="{97E22930-4499-43A5-AC8E-DB039C65A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6868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FE40B52A-5909-41A6-ADCA-C42BD8D08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72000"/>
            <a:ext cx="7991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7B8F9682-17EF-495D-A862-368EB6A49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5257800"/>
            <a:ext cx="76390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id="{F13D2BB8-A10C-4892-AB0D-245A8A58F2DD}"/>
              </a:ext>
            </a:extLst>
          </p:cNvPr>
          <p:cNvSpPr>
            <a:spLocks noGrp="1"/>
          </p:cNvSpPr>
          <p:nvPr>
            <p:ph idx="1"/>
          </p:nvPr>
        </p:nvSpPr>
        <p:spPr>
          <a:xfrm>
            <a:off x="152400" y="228600"/>
            <a:ext cx="8705850" cy="3709988"/>
          </a:xfrm>
        </p:spPr>
        <p:txBody>
          <a:bodyPr/>
          <a:lstStyle/>
          <a:p>
            <a:pPr algn="just" eaLnBrk="1" hangingPunct="1">
              <a:lnSpc>
                <a:spcPct val="150000"/>
              </a:lnSpc>
              <a:spcBef>
                <a:spcPct val="0"/>
              </a:spcBef>
            </a:pPr>
            <a:r>
              <a:rPr lang="en-US" altLang="en-US" sz="2400">
                <a:latin typeface="Times New Roman" panose="02020603050405020304" pitchFamily="18" charset="0"/>
                <a:cs typeface="Times New Roman" panose="02020603050405020304" pitchFamily="18" charset="0"/>
              </a:rPr>
              <a:t>When the pitching is upward, the effect of the reactive gyroscopic couple, as shown in Fig.(b), will try to move the ship toward star-board.</a:t>
            </a:r>
          </a:p>
          <a:p>
            <a:pPr algn="just" eaLnBrk="1" hangingPunct="1">
              <a:lnSpc>
                <a:spcPct val="150000"/>
              </a:lnSpc>
              <a:spcBef>
                <a:spcPct val="0"/>
              </a:spcBef>
            </a:pPr>
            <a:r>
              <a:rPr lang="en-US" altLang="en-US" sz="2400">
                <a:latin typeface="Times New Roman" panose="02020603050405020304" pitchFamily="18" charset="0"/>
                <a:cs typeface="Times New Roman" panose="02020603050405020304" pitchFamily="18" charset="0"/>
              </a:rPr>
              <a:t>On the other hand, if the pitching is downward, the effect of the reactive gyroscopic couple, as shown in Fig.(c), is to turn the ship towards port side</a:t>
            </a:r>
            <a:r>
              <a:rPr lang="en-US" altLang="en-US" sz="2400" i="1">
                <a:latin typeface="Times New Roman" panose="02020603050405020304" pitchFamily="18" charset="0"/>
                <a:cs typeface="Times New Roman" panose="02020603050405020304" pitchFamily="18" charset="0"/>
              </a:rPr>
              <a:t>.</a:t>
            </a:r>
          </a:p>
        </p:txBody>
      </p:sp>
      <p:sp>
        <p:nvSpPr>
          <p:cNvPr id="39939" name="Slide Number Placeholder 5">
            <a:extLst>
              <a:ext uri="{FF2B5EF4-FFF2-40B4-BE49-F238E27FC236}">
                <a16:creationId xmlns:a16="http://schemas.microsoft.com/office/drawing/2014/main" id="{32428A6E-0BA8-4317-B2A2-23D534F1DD4D}"/>
              </a:ext>
            </a:extLst>
          </p:cNvPr>
          <p:cNvSpPr>
            <a:spLocks noGrp="1"/>
          </p:cNvSpPr>
          <p:nvPr>
            <p:ph type="sldNum" sz="quarter" idx="12"/>
          </p:nvPr>
        </p:nvSpPr>
        <p:spPr bwMode="auto">
          <a:xfrm>
            <a:off x="7010400" y="6629400"/>
            <a:ext cx="2133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52213B-2765-43AB-8EC7-9894318F2B35}" type="slidenum">
              <a:rPr lang="en-US" altLang="en-US" sz="1200">
                <a:solidFill>
                  <a:srgbClr val="898989"/>
                </a:solidFill>
              </a:rPr>
              <a:pPr>
                <a:spcBef>
                  <a:spcPct val="0"/>
                </a:spcBef>
                <a:buFontTx/>
                <a:buNone/>
              </a:pPr>
              <a:t>38</a:t>
            </a:fld>
            <a:endParaRPr lang="en-US" altLang="en-US" sz="1200">
              <a:solidFill>
                <a:srgbClr val="898989"/>
              </a:solidFill>
            </a:endParaRPr>
          </a:p>
        </p:txBody>
      </p:sp>
      <p:pic>
        <p:nvPicPr>
          <p:cNvPr id="39940" name="Picture 2">
            <a:extLst>
              <a:ext uri="{FF2B5EF4-FFF2-40B4-BE49-F238E27FC236}">
                <a16:creationId xmlns:a16="http://schemas.microsoft.com/office/drawing/2014/main" id="{5B7B5FC0-52F6-449B-9FBA-94D2D2C13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3938588"/>
            <a:ext cx="314325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3">
            <a:extLst>
              <a:ext uri="{FF2B5EF4-FFF2-40B4-BE49-F238E27FC236}">
                <a16:creationId xmlns:a16="http://schemas.microsoft.com/office/drawing/2014/main" id="{82BB9EF4-F963-4239-A563-8A38F6ED3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588" y="3941763"/>
            <a:ext cx="293211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
            <a:extLst>
              <a:ext uri="{FF2B5EF4-FFF2-40B4-BE49-F238E27FC236}">
                <a16:creationId xmlns:a16="http://schemas.microsoft.com/office/drawing/2014/main" id="{FC2F6BA3-B2B9-4F9B-8329-ADFD77FB2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6057900"/>
            <a:ext cx="20097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6">
            <a:extLst>
              <a:ext uri="{FF2B5EF4-FFF2-40B4-BE49-F238E27FC236}">
                <a16:creationId xmlns:a16="http://schemas.microsoft.com/office/drawing/2014/main" id="{3A50016D-045C-44A8-9807-1E0661EB4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8513" y="6057900"/>
            <a:ext cx="23812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186E341C-E904-4E0D-B76B-A8009073E48B}"/>
              </a:ext>
            </a:extLst>
          </p:cNvPr>
          <p:cNvSpPr>
            <a:spLocks noGrp="1"/>
          </p:cNvSpPr>
          <p:nvPr>
            <p:ph idx="1"/>
          </p:nvPr>
        </p:nvSpPr>
        <p:spPr>
          <a:xfrm>
            <a:off x="0" y="228600"/>
            <a:ext cx="9144000" cy="6400800"/>
          </a:xfrm>
        </p:spPr>
        <p:txBody>
          <a:bodyPr rtlCol="0">
            <a:normAutofit/>
          </a:bodyPr>
          <a:lstStyle/>
          <a:p>
            <a:pPr eaLnBrk="1" fontAlgn="auto" hangingPunct="1">
              <a:spcAft>
                <a:spcPts val="0"/>
              </a:spcAft>
              <a:buFont typeface="Arial" charset="0"/>
              <a:buNone/>
              <a:defRPr/>
            </a:pPr>
            <a:r>
              <a:rPr lang="en-US" sz="2400" b="1" dirty="0">
                <a:latin typeface="Times New Roman" panose="02020603050405020304" pitchFamily="18" charset="0"/>
                <a:cs typeface="Times New Roman" panose="02020603050405020304" pitchFamily="18" charset="0"/>
              </a:rPr>
              <a:t>Notes : </a:t>
            </a:r>
          </a:p>
          <a:p>
            <a:pPr eaLnBrk="1" fontAlgn="auto" hangingPunct="1">
              <a:spcAft>
                <a:spcPts val="0"/>
              </a:spcAft>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The effect of the gyroscopic couple is always given on specific position of the axis of spin </a:t>
            </a:r>
            <a:r>
              <a:rPr lang="en-US" sz="2400" i="1" dirty="0">
                <a:latin typeface="Times New Roman" panose="02020603050405020304" pitchFamily="18" charset="0"/>
                <a:cs typeface="Times New Roman" panose="02020603050405020304" pitchFamily="18" charset="0"/>
              </a:rPr>
              <a:t>i.e. </a:t>
            </a:r>
            <a:r>
              <a:rPr lang="en-US" sz="2400" dirty="0">
                <a:latin typeface="Times New Roman" panose="02020603050405020304" pitchFamily="18" charset="0"/>
                <a:cs typeface="Times New Roman" panose="02020603050405020304" pitchFamily="18" charset="0"/>
              </a:rPr>
              <a:t>whether it is pitching downwards or upwards.</a:t>
            </a:r>
          </a:p>
          <a:p>
            <a:pPr eaLnBrk="1" fontAlgn="auto" hangingPunct="1">
              <a:spcAft>
                <a:spcPts val="0"/>
              </a:spcAft>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The maximum gyroscopic couple tends to shear the holding-down bolts.</a:t>
            </a:r>
          </a:p>
          <a:p>
            <a:pPr eaLnBrk="1" fontAlgn="auto" hangingPunct="1">
              <a:spcAft>
                <a:spcPts val="0"/>
              </a:spcAft>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The angular acceleration during pitching is given by</a:t>
            </a:r>
          </a:p>
          <a:p>
            <a:pPr marL="0" indent="0" eaLnBrk="1" fontAlgn="auto" hangingPunct="1">
              <a:spcAft>
                <a:spcPts val="0"/>
              </a:spcAft>
              <a:buFont typeface="Arial" panose="020B0604020202020204" pitchFamily="34" charset="0"/>
              <a:buNone/>
              <a:defRPr/>
            </a:pPr>
            <a:endParaRPr lang="en-US" sz="2400" dirty="0">
              <a:latin typeface="Times New Roman" panose="02020603050405020304" pitchFamily="18" charset="0"/>
              <a:cs typeface="Times New Roman" panose="02020603050405020304" pitchFamily="18" charset="0"/>
            </a:endParaRPr>
          </a:p>
        </p:txBody>
      </p:sp>
      <p:sp>
        <p:nvSpPr>
          <p:cNvPr id="40963" name="Slide Number Placeholder 5">
            <a:extLst>
              <a:ext uri="{FF2B5EF4-FFF2-40B4-BE49-F238E27FC236}">
                <a16:creationId xmlns:a16="http://schemas.microsoft.com/office/drawing/2014/main" id="{AF38CFE9-476F-41E2-9A2A-A04160D9921D}"/>
              </a:ext>
            </a:extLst>
          </p:cNvPr>
          <p:cNvSpPr>
            <a:spLocks noGrp="1"/>
          </p:cNvSpPr>
          <p:nvPr>
            <p:ph type="sldNum" sz="quarter" idx="12"/>
          </p:nvPr>
        </p:nvSpPr>
        <p:spPr bwMode="auto">
          <a:xfrm>
            <a:off x="7010400" y="6629400"/>
            <a:ext cx="2133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E6A9D0-71C4-4035-B53A-C69E86204568}" type="slidenum">
              <a:rPr lang="en-US" altLang="en-US" sz="1200">
                <a:solidFill>
                  <a:srgbClr val="898989"/>
                </a:solidFill>
              </a:rPr>
              <a:pPr>
                <a:spcBef>
                  <a:spcPct val="0"/>
                </a:spcBef>
                <a:buFontTx/>
                <a:buNone/>
              </a:pPr>
              <a:t>39</a:t>
            </a:fld>
            <a:endParaRPr lang="en-US" altLang="en-US" sz="1200">
              <a:solidFill>
                <a:srgbClr val="898989"/>
              </a:solidFill>
            </a:endParaRPr>
          </a:p>
        </p:txBody>
      </p:sp>
      <p:pic>
        <p:nvPicPr>
          <p:cNvPr id="40964" name="Picture 2">
            <a:extLst>
              <a:ext uri="{FF2B5EF4-FFF2-40B4-BE49-F238E27FC236}">
                <a16:creationId xmlns:a16="http://schemas.microsoft.com/office/drawing/2014/main" id="{8C10BB61-CB01-4671-BE48-F213EE24F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533775"/>
            <a:ext cx="84582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41754109-481B-4F00-B1E2-F90CAFF4C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867275"/>
            <a:ext cx="64087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a:extLst>
              <a:ext uri="{FF2B5EF4-FFF2-40B4-BE49-F238E27FC236}">
                <a16:creationId xmlns:a16="http://schemas.microsoft.com/office/drawing/2014/main" id="{64260C7B-0E8B-40E6-B3D0-80A584710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0138"/>
            <a:ext cx="90805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a:extLst>
              <a:ext uri="{FF2B5EF4-FFF2-40B4-BE49-F238E27FC236}">
                <a16:creationId xmlns:a16="http://schemas.microsoft.com/office/drawing/2014/main" id="{2B6EFBDD-F795-4AF9-85FB-A6E5314B2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20" t="6270" b="31242"/>
          <a:stretch>
            <a:fillRect/>
          </a:stretch>
        </p:blipFill>
        <p:spPr bwMode="auto">
          <a:xfrm>
            <a:off x="5387975" y="0"/>
            <a:ext cx="34305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03C4AC84-B37C-4CB8-9972-45948925D201}"/>
              </a:ext>
            </a:extLst>
          </p:cNvPr>
          <p:cNvSpPr>
            <a:spLocks noGrp="1"/>
          </p:cNvSpPr>
          <p:nvPr>
            <p:ph type="title"/>
          </p:nvPr>
        </p:nvSpPr>
        <p:spPr>
          <a:xfrm>
            <a:off x="0" y="30163"/>
            <a:ext cx="9144000" cy="868362"/>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effect on Rolling of ship</a:t>
            </a:r>
          </a:p>
        </p:txBody>
      </p:sp>
      <p:sp>
        <p:nvSpPr>
          <p:cNvPr id="41987" name="Content Placeholder 2">
            <a:extLst>
              <a:ext uri="{FF2B5EF4-FFF2-40B4-BE49-F238E27FC236}">
                <a16:creationId xmlns:a16="http://schemas.microsoft.com/office/drawing/2014/main" id="{9BA61BDE-2852-4DD6-965C-AE2A0AEB90DC}"/>
              </a:ext>
            </a:extLst>
          </p:cNvPr>
          <p:cNvSpPr>
            <a:spLocks noGrp="1"/>
          </p:cNvSpPr>
          <p:nvPr>
            <p:ph idx="1"/>
          </p:nvPr>
        </p:nvSpPr>
        <p:spPr>
          <a:xfrm>
            <a:off x="0" y="985838"/>
            <a:ext cx="9144000" cy="1600200"/>
          </a:xfrm>
        </p:spPr>
        <p:txBody>
          <a:bodyPr/>
          <a:lstStyle/>
          <a:p>
            <a:pPr marL="0" indent="0" algn="just" eaLnBrk="1" hangingPunct="1">
              <a:lnSpc>
                <a:spcPct val="150000"/>
              </a:lnSpc>
              <a:spcBef>
                <a:spcPct val="0"/>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The axis of the rotor of a ship is mounted along the longitudinal axis of ship and therefore, there is </a:t>
            </a:r>
            <a:r>
              <a:rPr lang="en-US" altLang="en-US" sz="2400" b="1">
                <a:latin typeface="Times New Roman" panose="02020603050405020304" pitchFamily="18" charset="0"/>
                <a:cs typeface="Times New Roman" panose="02020603050405020304" pitchFamily="18" charset="0"/>
              </a:rPr>
              <a:t>no </a:t>
            </a:r>
            <a:r>
              <a:rPr lang="en-US" altLang="en-US" sz="2400">
                <a:latin typeface="Times New Roman" panose="02020603050405020304" pitchFamily="18" charset="0"/>
                <a:cs typeface="Times New Roman" panose="02020603050405020304" pitchFamily="18" charset="0"/>
              </a:rPr>
              <a:t>precession of this axis. Thus, no effect of gyroscopic couple on the ship frame is formed when the ship rolls</a:t>
            </a:r>
          </a:p>
        </p:txBody>
      </p:sp>
      <p:pic>
        <p:nvPicPr>
          <p:cNvPr id="41988" name="Picture 2">
            <a:extLst>
              <a:ext uri="{FF2B5EF4-FFF2-40B4-BE49-F238E27FC236}">
                <a16:creationId xmlns:a16="http://schemas.microsoft.com/office/drawing/2014/main" id="{7966EBDD-8196-4A55-BC00-E6DC4E5B8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3048000"/>
            <a:ext cx="7023100" cy="377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a:extLst>
              <a:ext uri="{FF2B5EF4-FFF2-40B4-BE49-F238E27FC236}">
                <a16:creationId xmlns:a16="http://schemas.microsoft.com/office/drawing/2014/main" id="{979A76FB-8D5B-4CAB-B773-D6041FC03000}"/>
              </a:ext>
            </a:extLst>
          </p:cNvPr>
          <p:cNvSpPr>
            <a:spLocks noGrp="1"/>
          </p:cNvSpPr>
          <p:nvPr>
            <p:ph idx="1"/>
          </p:nvPr>
        </p:nvSpPr>
        <p:spPr>
          <a:xfrm>
            <a:off x="0" y="0"/>
            <a:ext cx="9144000" cy="6858000"/>
          </a:xfrm>
        </p:spPr>
        <p:txBody>
          <a:bodyPr/>
          <a:lstStyle/>
          <a:p>
            <a:pPr marL="0" indent="0" algn="just">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Problem: </a:t>
            </a:r>
            <a:r>
              <a:rPr lang="en-IN" altLang="en-US" sz="2800">
                <a:latin typeface="Times New Roman" panose="02020603050405020304" pitchFamily="18" charset="0"/>
                <a:cs typeface="Times New Roman" panose="02020603050405020304" pitchFamily="18" charset="0"/>
              </a:rPr>
              <a:t>The turbine rotor of a ship has a mass of 3500 kg. It has a radius of gyration of 0.45 m and a speed of 3000 r.p.m. clockwise when looking from stern. Determine the gyroscopic couple and its effect upon the ship:</a:t>
            </a:r>
          </a:p>
          <a:p>
            <a:pPr marL="0" indent="0" algn="just">
              <a:buFont typeface="Arial" panose="020B0604020202020204" pitchFamily="34" charset="0"/>
              <a:buNone/>
            </a:pPr>
            <a:r>
              <a:rPr lang="en-IN" altLang="en-US" sz="2800">
                <a:latin typeface="Times New Roman" panose="02020603050405020304" pitchFamily="18" charset="0"/>
                <a:cs typeface="Times New Roman" panose="02020603050405020304" pitchFamily="18" charset="0"/>
              </a:rPr>
              <a:t>1.  when the ship is steering to the left on a curve of 100 m radius at a speed of 36 km/h.</a:t>
            </a:r>
          </a:p>
          <a:p>
            <a:pPr marL="0" indent="0" algn="just">
              <a:buFont typeface="Arial" panose="020B0604020202020204" pitchFamily="34" charset="0"/>
              <a:buNone/>
            </a:pPr>
            <a:r>
              <a:rPr lang="en-IN" altLang="en-US" sz="2800">
                <a:latin typeface="Times New Roman" panose="02020603050405020304" pitchFamily="18" charset="0"/>
                <a:cs typeface="Times New Roman" panose="02020603050405020304" pitchFamily="18" charset="0"/>
              </a:rPr>
              <a:t>2.  when the ship is pitching in a simple harmonic motion, the bow falling with its maximum velocity. The period of pitching is 40 seconds and the total angular displacement between the two extreme positions of pitching is 12 degrees.</a:t>
            </a:r>
          </a:p>
          <a:p>
            <a:pPr marL="0" indent="0" algn="just">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Solution: </a:t>
            </a:r>
          </a:p>
          <a:p>
            <a:pPr marL="0" indent="0" algn="just">
              <a:buFont typeface="Arial" panose="020B0604020202020204" pitchFamily="34" charset="0"/>
              <a:buNone/>
            </a:pPr>
            <a:r>
              <a:rPr lang="en-IN" altLang="en-US" sz="2800">
                <a:solidFill>
                  <a:srgbClr val="00B0F0"/>
                </a:solidFill>
                <a:latin typeface="Times New Roman" panose="02020603050405020304" pitchFamily="18" charset="0"/>
                <a:cs typeface="Times New Roman" panose="02020603050405020304" pitchFamily="18" charset="0"/>
              </a:rPr>
              <a:t>Given data : </a:t>
            </a:r>
            <a:r>
              <a:rPr lang="en-IN" altLang="en-US" sz="2800">
                <a:latin typeface="Times New Roman" panose="02020603050405020304" pitchFamily="18" charset="0"/>
                <a:cs typeface="Times New Roman" panose="02020603050405020304" pitchFamily="18" charset="0"/>
              </a:rPr>
              <a:t>m = 3500 kg ; k = 0.45 m; N = 3000 r.p.m. or  ω = 2π  × 3000/60 = 314.2 rad/s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a:extLst>
              <a:ext uri="{FF2B5EF4-FFF2-40B4-BE49-F238E27FC236}">
                <a16:creationId xmlns:a16="http://schemas.microsoft.com/office/drawing/2014/main" id="{E0074039-02FE-43D3-BA24-B41B475B0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9838"/>
            <a:ext cx="914400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a:extLst>
              <a:ext uri="{FF2B5EF4-FFF2-40B4-BE49-F238E27FC236}">
                <a16:creationId xmlns:a16="http://schemas.microsoft.com/office/drawing/2014/main" id="{8806AEA7-C96E-4300-83FF-70500E74F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6663"/>
            <a:ext cx="9144000"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BF67B113-E1C9-4C72-A2ED-5695240D03C2}"/>
              </a:ext>
            </a:extLst>
          </p:cNvPr>
          <p:cNvSpPr>
            <a:spLocks noGrp="1"/>
          </p:cNvSpPr>
          <p:nvPr>
            <p:ph idx="1"/>
          </p:nvPr>
        </p:nvSpPr>
        <p:spPr>
          <a:xfrm>
            <a:off x="0" y="0"/>
            <a:ext cx="9144000" cy="6858000"/>
          </a:xfrm>
        </p:spPr>
        <p:txBody>
          <a:bodyPr/>
          <a:lstStyle/>
          <a:p>
            <a:pPr marL="0" indent="0" algn="just">
              <a:buFont typeface="Arial" panose="020B0604020202020204" pitchFamily="34" charset="0"/>
              <a:buNone/>
            </a:pPr>
            <a:r>
              <a:rPr lang="en-IN" altLang="en-US" sz="2400">
                <a:solidFill>
                  <a:srgbClr val="00B0F0"/>
                </a:solidFill>
                <a:latin typeface="Times New Roman" panose="02020603050405020304" pitchFamily="18" charset="0"/>
                <a:cs typeface="Times New Roman" panose="02020603050405020304" pitchFamily="18" charset="0"/>
              </a:rPr>
              <a:t>Problem : </a:t>
            </a:r>
            <a:r>
              <a:rPr lang="en-IN" altLang="en-US" sz="2400">
                <a:latin typeface="Times New Roman" panose="02020603050405020304" pitchFamily="18" charset="0"/>
                <a:cs typeface="Times New Roman" panose="02020603050405020304" pitchFamily="18" charset="0"/>
              </a:rPr>
              <a:t>A ship propelled by a turbine rotor which has a mass of 5 tonnes and a speed of 2100 r.p.m. The rotor has a radius of gyration of 0.5 m and rotates in a clockwise direction when viewed from the stern. Find the gyroscopic effects in the following conditions:</a:t>
            </a:r>
          </a:p>
          <a:p>
            <a:pPr marL="0" indent="0" algn="just">
              <a:buFont typeface="Arial" panose="020B0604020202020204" pitchFamily="34" charset="0"/>
              <a:buNone/>
            </a:pPr>
            <a:r>
              <a:rPr lang="en-IN" altLang="en-US" sz="2400">
                <a:latin typeface="Times New Roman" panose="02020603050405020304" pitchFamily="18" charset="0"/>
                <a:cs typeface="Times New Roman" panose="02020603050405020304" pitchFamily="18" charset="0"/>
              </a:rPr>
              <a:t>1.  The ship sails at a speed of 30 km/h and steers to the left in a curve having 60 m radius.</a:t>
            </a:r>
          </a:p>
          <a:p>
            <a:pPr marL="0" indent="0" algn="just">
              <a:buFont typeface="Arial" panose="020B0604020202020204" pitchFamily="34" charset="0"/>
              <a:buNone/>
            </a:pPr>
            <a:r>
              <a:rPr lang="en-IN" altLang="en-US" sz="2400">
                <a:latin typeface="Times New Roman" panose="02020603050405020304" pitchFamily="18" charset="0"/>
                <a:cs typeface="Times New Roman" panose="02020603050405020304" pitchFamily="18" charset="0"/>
              </a:rPr>
              <a:t>2.  The ship pitches 6 degree above and 6 degree below the horizontal position. The bow is descending with its maximum velocity. The motion due to pitching is simple harmonic and the periodic time is 20 seconds.</a:t>
            </a:r>
          </a:p>
          <a:p>
            <a:pPr marL="0" indent="0" algn="just">
              <a:buFont typeface="Arial" panose="020B0604020202020204" pitchFamily="34" charset="0"/>
              <a:buNone/>
            </a:pPr>
            <a:r>
              <a:rPr lang="en-IN" altLang="en-US" sz="2400">
                <a:latin typeface="Times New Roman" panose="02020603050405020304" pitchFamily="18" charset="0"/>
                <a:cs typeface="Times New Roman" panose="02020603050405020304" pitchFamily="18" charset="0"/>
              </a:rPr>
              <a:t>3.  The ship rolls and at a certain instant it has an angular velocity of 0.03 rad/s clockwise when viewed from stern. Determine also the maximum angular acceleration during pitching. Explain how the direction of motion due to gyroscopic effect is determined in each case.</a:t>
            </a:r>
          </a:p>
          <a:p>
            <a:pPr marL="0" indent="0" algn="just">
              <a:buFont typeface="Arial" panose="020B0604020202020204" pitchFamily="34" charset="0"/>
              <a:buNone/>
            </a:pPr>
            <a:r>
              <a:rPr lang="en-IN" altLang="en-US" sz="2400">
                <a:solidFill>
                  <a:srgbClr val="00B0F0"/>
                </a:solidFill>
                <a:latin typeface="Times New Roman" panose="02020603050405020304" pitchFamily="18" charset="0"/>
                <a:cs typeface="Times New Roman" panose="02020603050405020304" pitchFamily="18" charset="0"/>
              </a:rPr>
              <a:t>Solution: </a:t>
            </a:r>
          </a:p>
          <a:p>
            <a:pPr marL="0" indent="0" algn="just">
              <a:buFont typeface="Arial" panose="020B0604020202020204" pitchFamily="34" charset="0"/>
              <a:buNone/>
            </a:pPr>
            <a:r>
              <a:rPr lang="en-IN" altLang="en-US" sz="2400">
                <a:solidFill>
                  <a:srgbClr val="00B0F0"/>
                </a:solidFill>
                <a:latin typeface="Times New Roman" panose="02020603050405020304" pitchFamily="18" charset="0"/>
                <a:cs typeface="Times New Roman" panose="02020603050405020304" pitchFamily="18" charset="0"/>
              </a:rPr>
              <a:t>Given : </a:t>
            </a:r>
            <a:r>
              <a:rPr lang="en-IN" altLang="en-US" sz="2400">
                <a:latin typeface="Times New Roman" panose="02020603050405020304" pitchFamily="18" charset="0"/>
                <a:cs typeface="Times New Roman" panose="02020603050405020304" pitchFamily="18" charset="0"/>
              </a:rPr>
              <a:t>m = 5 t = 5000 kg ; N = 2100 r.p.m. or  ω = 2π  × 2100/60 = 220 rad/s ; k = 0.5 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a:extLst>
              <a:ext uri="{FF2B5EF4-FFF2-40B4-BE49-F238E27FC236}">
                <a16:creationId xmlns:a16="http://schemas.microsoft.com/office/drawing/2014/main" id="{66093279-6C52-44F8-97B6-2B09BD67A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41425"/>
            <a:ext cx="7437438"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4">
            <a:extLst>
              <a:ext uri="{FF2B5EF4-FFF2-40B4-BE49-F238E27FC236}">
                <a16:creationId xmlns:a16="http://schemas.microsoft.com/office/drawing/2014/main" id="{FE1CFE12-4B4C-47FA-BA78-28AF85C43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3787775"/>
            <a:ext cx="9113837"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a:extLst>
              <a:ext uri="{FF2B5EF4-FFF2-40B4-BE49-F238E27FC236}">
                <a16:creationId xmlns:a16="http://schemas.microsoft.com/office/drawing/2014/main" id="{69590FD5-EE49-467E-B4F9-0B779AFB7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7150"/>
            <a:ext cx="8686800" cy="68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a:extLst>
              <a:ext uri="{FF2B5EF4-FFF2-40B4-BE49-F238E27FC236}">
                <a16:creationId xmlns:a16="http://schemas.microsoft.com/office/drawing/2014/main" id="{AA629800-B368-4950-8AE6-0779671C261C}"/>
              </a:ext>
            </a:extLst>
          </p:cNvPr>
          <p:cNvPicPr>
            <a:picLocks noChangeAspect="1"/>
          </p:cNvPicPr>
          <p:nvPr/>
        </p:nvPicPr>
        <p:blipFill>
          <a:blip r:embed="rId2">
            <a:extLst>
              <a:ext uri="{28A0092B-C50C-407E-A947-70E740481C1C}">
                <a14:useLocalDpi xmlns:a14="http://schemas.microsoft.com/office/drawing/2010/main" val="0"/>
              </a:ext>
            </a:extLst>
          </a:blip>
          <a:srcRect l="4590" t="27164" r="56595" b="32837"/>
          <a:stretch>
            <a:fillRect/>
          </a:stretch>
        </p:blipFill>
        <p:spPr bwMode="auto">
          <a:xfrm>
            <a:off x="228600" y="152400"/>
            <a:ext cx="56546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2">
            <a:extLst>
              <a:ext uri="{FF2B5EF4-FFF2-40B4-BE49-F238E27FC236}">
                <a16:creationId xmlns:a16="http://schemas.microsoft.com/office/drawing/2014/main" id="{BCD58C87-B137-4210-94D8-EC3FDC8661F9}"/>
              </a:ext>
            </a:extLst>
          </p:cNvPr>
          <p:cNvSpPr txBox="1">
            <a:spLocks noChangeArrowheads="1"/>
          </p:cNvSpPr>
          <p:nvPr/>
        </p:nvSpPr>
        <p:spPr bwMode="auto">
          <a:xfrm>
            <a:off x="6553200" y="6096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800"/>
              <a:t>Ans- 100.5 KN-m</a:t>
            </a:r>
            <a:endParaRPr lang="en-US" altLang="en-US" sz="1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A5ED875F-1326-4BC5-A666-D4EABD51096F}"/>
              </a:ext>
            </a:extLst>
          </p:cNvPr>
          <p:cNvSpPr>
            <a:spLocks noGrp="1"/>
          </p:cNvSpPr>
          <p:nvPr>
            <p:ph type="title"/>
          </p:nvPr>
        </p:nvSpPr>
        <p:spPr>
          <a:xfrm>
            <a:off x="457200" y="274638"/>
            <a:ext cx="8229600" cy="715962"/>
          </a:xfrm>
        </p:spPr>
        <p:txBody>
          <a:bodyPr/>
          <a:lstStyle/>
          <a:p>
            <a:pPr eaLnBrk="1" hangingPunct="1"/>
            <a:r>
              <a:rPr lang="en-US" altLang="en-US" sz="2800" b="1"/>
              <a:t>Stability of Four Wheeled Vehicle </a:t>
            </a:r>
            <a:endParaRPr lang="en-US" altLang="en-US" sz="2800"/>
          </a:p>
        </p:txBody>
      </p:sp>
      <p:pic>
        <p:nvPicPr>
          <p:cNvPr id="50179" name="Picture 2">
            <a:extLst>
              <a:ext uri="{FF2B5EF4-FFF2-40B4-BE49-F238E27FC236}">
                <a16:creationId xmlns:a16="http://schemas.microsoft.com/office/drawing/2014/main" id="{68751EAE-88DA-4402-8730-FA172F053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1933575"/>
            <a:ext cx="3748087"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0" name="Rectangle 3">
            <a:extLst>
              <a:ext uri="{FF2B5EF4-FFF2-40B4-BE49-F238E27FC236}">
                <a16:creationId xmlns:a16="http://schemas.microsoft.com/office/drawing/2014/main" id="{67BE4DAA-6CDB-454E-A5AC-5CD4A800C08B}"/>
              </a:ext>
            </a:extLst>
          </p:cNvPr>
          <p:cNvSpPr>
            <a:spLocks noChangeArrowheads="1"/>
          </p:cNvSpPr>
          <p:nvPr/>
        </p:nvSpPr>
        <p:spPr bwMode="auto">
          <a:xfrm>
            <a:off x="1600200" y="5653088"/>
            <a:ext cx="1706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Stable condition</a:t>
            </a:r>
          </a:p>
        </p:txBody>
      </p:sp>
      <p:sp>
        <p:nvSpPr>
          <p:cNvPr id="50181" name="Rectangle 4">
            <a:extLst>
              <a:ext uri="{FF2B5EF4-FFF2-40B4-BE49-F238E27FC236}">
                <a16:creationId xmlns:a16="http://schemas.microsoft.com/office/drawing/2014/main" id="{FBBC878C-E41A-4DFC-A49B-23F2DD3949B3}"/>
              </a:ext>
            </a:extLst>
          </p:cNvPr>
          <p:cNvSpPr>
            <a:spLocks noChangeArrowheads="1"/>
          </p:cNvSpPr>
          <p:nvPr/>
        </p:nvSpPr>
        <p:spPr bwMode="auto">
          <a:xfrm>
            <a:off x="5834063" y="5653088"/>
            <a:ext cx="1984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Unstable Condition</a:t>
            </a:r>
          </a:p>
        </p:txBody>
      </p:sp>
      <p:pic>
        <p:nvPicPr>
          <p:cNvPr id="50182" name="Picture 4">
            <a:extLst>
              <a:ext uri="{FF2B5EF4-FFF2-40B4-BE49-F238E27FC236}">
                <a16:creationId xmlns:a16="http://schemas.microsoft.com/office/drawing/2014/main" id="{F6104EC6-750A-488B-AB33-D2081C2F2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0" y="1933575"/>
            <a:ext cx="34290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F9115683-118E-4C76-9A24-283BBF6EB057}"/>
              </a:ext>
            </a:extLst>
          </p:cNvPr>
          <p:cNvSpPr>
            <a:spLocks noGrp="1"/>
          </p:cNvSpPr>
          <p:nvPr>
            <p:ph idx="1"/>
          </p:nvPr>
        </p:nvSpPr>
        <p:spPr>
          <a:xfrm>
            <a:off x="265113" y="228600"/>
            <a:ext cx="8878887" cy="685800"/>
          </a:xfrm>
        </p:spPr>
        <p:txBody>
          <a:bodyPr/>
          <a:lstStyle/>
          <a:p>
            <a:pPr eaLnBrk="1" hangingPunct="1">
              <a:buFont typeface="Arial" panose="020B0604020202020204" pitchFamily="34" charset="0"/>
              <a:buNone/>
            </a:pPr>
            <a:r>
              <a:rPr lang="en-US" altLang="en-US" sz="2800" b="1"/>
              <a:t>Stability of a Four Wheel Drive Moving in a Curved Path</a:t>
            </a:r>
          </a:p>
        </p:txBody>
      </p:sp>
      <p:pic>
        <p:nvPicPr>
          <p:cNvPr id="51203" name="Picture 2">
            <a:extLst>
              <a:ext uri="{FF2B5EF4-FFF2-40B4-BE49-F238E27FC236}">
                <a16:creationId xmlns:a16="http://schemas.microsoft.com/office/drawing/2014/main" id="{FEA5ED5E-1AFF-4713-A245-540DBC173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295400"/>
            <a:ext cx="33432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Rectangle 6">
            <a:extLst>
              <a:ext uri="{FF2B5EF4-FFF2-40B4-BE49-F238E27FC236}">
                <a16:creationId xmlns:a16="http://schemas.microsoft.com/office/drawing/2014/main" id="{48E9F2FF-14E4-4F82-920C-C37C31797FEB}"/>
              </a:ext>
            </a:extLst>
          </p:cNvPr>
          <p:cNvSpPr>
            <a:spLocks noChangeArrowheads="1"/>
          </p:cNvSpPr>
          <p:nvPr/>
        </p:nvSpPr>
        <p:spPr bwMode="auto">
          <a:xfrm>
            <a:off x="457200" y="936625"/>
            <a:ext cx="5029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fontAlgn="auto" hangingPunct="1">
              <a:spcBef>
                <a:spcPts val="0"/>
              </a:spcBef>
              <a:spcAft>
                <a:spcPts val="0"/>
              </a:spcAft>
              <a:buFont typeface="Arial" pitchFamily="34" charset="0"/>
              <a:buChar char="•"/>
              <a:defRPr/>
            </a:pPr>
            <a:r>
              <a:rPr lang="en-US" dirty="0">
                <a:latin typeface="+mn-lt"/>
                <a:cs typeface="+mn-cs"/>
              </a:rPr>
              <a:t>Consider the four wheels </a:t>
            </a:r>
            <a:r>
              <a:rPr lang="en-US" i="1" dirty="0">
                <a:latin typeface="+mn-lt"/>
                <a:cs typeface="+mn-cs"/>
              </a:rPr>
              <a:t>A, B, C and D of an </a:t>
            </a:r>
            <a:r>
              <a:rPr lang="en-US" dirty="0">
                <a:latin typeface="+mn-lt"/>
                <a:cs typeface="+mn-cs"/>
              </a:rPr>
              <a:t>automobile locomotive taking a turn towards left as shown in Fig. </a:t>
            </a:r>
          </a:p>
          <a:p>
            <a:pPr eaLnBrk="1" fontAlgn="auto" hangingPunct="1">
              <a:spcBef>
                <a:spcPts val="0"/>
              </a:spcBef>
              <a:spcAft>
                <a:spcPts val="0"/>
              </a:spcAft>
              <a:defRPr/>
            </a:pPr>
            <a:endParaRPr lang="en-US" dirty="0">
              <a:cs typeface="+mn-cs"/>
            </a:endParaRPr>
          </a:p>
          <a:p>
            <a:pPr marL="285750" indent="-285750" eaLnBrk="1" fontAlgn="auto" hangingPunct="1">
              <a:spcBef>
                <a:spcPts val="0"/>
              </a:spcBef>
              <a:spcAft>
                <a:spcPts val="0"/>
              </a:spcAft>
              <a:buFont typeface="Arial" pitchFamily="34" charset="0"/>
              <a:buChar char="•"/>
              <a:defRPr/>
            </a:pPr>
            <a:r>
              <a:rPr lang="en-US" dirty="0">
                <a:cs typeface="+mn-cs"/>
              </a:rPr>
              <a:t>The wheels </a:t>
            </a:r>
            <a:r>
              <a:rPr lang="en-US" i="1" dirty="0">
                <a:cs typeface="+mn-cs"/>
              </a:rPr>
              <a:t>A and C are inner wheels, whereas B and D are outer wheels. The </a:t>
            </a:r>
            <a:r>
              <a:rPr lang="en-US" i="1" dirty="0" err="1">
                <a:cs typeface="+mn-cs"/>
              </a:rPr>
              <a:t>centre</a:t>
            </a:r>
            <a:r>
              <a:rPr lang="en-US" i="1" dirty="0">
                <a:cs typeface="+mn-cs"/>
              </a:rPr>
              <a:t> of gravity (C.G.) of </a:t>
            </a:r>
            <a:r>
              <a:rPr lang="en-US" dirty="0">
                <a:cs typeface="+mn-cs"/>
              </a:rPr>
              <a:t>the vehicle lies vertically above the road surface.</a:t>
            </a:r>
          </a:p>
        </p:txBody>
      </p:sp>
      <p:pic>
        <p:nvPicPr>
          <p:cNvPr id="51205" name="Picture 3">
            <a:extLst>
              <a:ext uri="{FF2B5EF4-FFF2-40B4-BE49-F238E27FC236}">
                <a16:creationId xmlns:a16="http://schemas.microsoft.com/office/drawing/2014/main" id="{FE6E5B6D-706D-4278-9A65-15ECB04A0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3" y="3544888"/>
            <a:ext cx="4724400" cy="29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id="{45200114-1B0E-412B-A8A3-6FC10A6EA056}"/>
              </a:ext>
            </a:extLst>
          </p:cNvPr>
          <p:cNvSpPr>
            <a:spLocks noGrp="1" noRot="1" noChangeAspect="1" noMove="1" noResize="1" noEditPoints="1" noAdjustHandles="1" noChangeArrowheads="1" noChangeShapeType="1" noTextEdit="1"/>
          </p:cNvSpPr>
          <p:nvPr>
            <p:ph idx="1"/>
          </p:nvPr>
        </p:nvSpPr>
        <p:spPr>
          <a:xfrm>
            <a:off x="457200" y="3505200"/>
            <a:ext cx="8153400" cy="2362200"/>
          </a:xfrm>
          <a:blipFill rotWithShape="1">
            <a:blip r:embed="rId2"/>
            <a:stretch>
              <a:fillRect l="-448" b="-2577"/>
            </a:stretch>
          </a:blipFill>
        </p:spPr>
        <p:txBody>
          <a:bodyPr/>
          <a:lstStyle/>
          <a:p>
            <a:pPr eaLnBrk="1" hangingPunct="1">
              <a:defRPr/>
            </a:pPr>
            <a:r>
              <a:rPr lang="en-IN" dirty="0">
                <a:noFill/>
              </a:rPr>
              <a:t> </a:t>
            </a:r>
          </a:p>
        </p:txBody>
      </p:sp>
      <p:pic>
        <p:nvPicPr>
          <p:cNvPr id="6147" name="Picture 1">
            <a:extLst>
              <a:ext uri="{FF2B5EF4-FFF2-40B4-BE49-F238E27FC236}">
                <a16:creationId xmlns:a16="http://schemas.microsoft.com/office/drawing/2014/main" id="{D2B60296-C1F4-4DCC-97DB-D4D8F13CB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
            <a:ext cx="80899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
            <a:extLst>
              <a:ext uri="{FF2B5EF4-FFF2-40B4-BE49-F238E27FC236}">
                <a16:creationId xmlns:a16="http://schemas.microsoft.com/office/drawing/2014/main" id="{1CCB0645-2FDA-496D-8C4F-854691214A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5562600"/>
            <a:ext cx="23082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9A76B514-557D-4704-B4E4-83B82287548A}"/>
              </a:ext>
            </a:extLst>
          </p:cNvPr>
          <p:cNvSpPr>
            <a:spLocks noGrp="1"/>
          </p:cNvSpPr>
          <p:nvPr>
            <p:ph idx="1"/>
          </p:nvPr>
        </p:nvSpPr>
        <p:spPr>
          <a:xfrm>
            <a:off x="0" y="0"/>
            <a:ext cx="9144000" cy="6629400"/>
          </a:xfrm>
        </p:spPr>
        <p:txBody>
          <a:bodyPr rtlCol="0">
            <a:normAutofit/>
          </a:bodyPr>
          <a:lstStyle/>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marL="0" indent="0" eaLnBrk="1" fontAlgn="auto" hangingPunct="1">
              <a:spcAft>
                <a:spcPts val="0"/>
              </a:spcAft>
              <a:buFont typeface="Arial" panose="020B0604020202020204" pitchFamily="34" charset="0"/>
              <a:buNone/>
              <a:defRPr/>
            </a:pPr>
            <a:endParaRPr lang="en-US" dirty="0"/>
          </a:p>
        </p:txBody>
      </p:sp>
      <p:pic>
        <p:nvPicPr>
          <p:cNvPr id="52227" name="Picture 2">
            <a:extLst>
              <a:ext uri="{FF2B5EF4-FFF2-40B4-BE49-F238E27FC236}">
                <a16:creationId xmlns:a16="http://schemas.microsoft.com/office/drawing/2014/main" id="{38464233-256A-4645-9CF8-291925D93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533400"/>
            <a:ext cx="5562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2">
            <a:extLst>
              <a:ext uri="{FF2B5EF4-FFF2-40B4-BE49-F238E27FC236}">
                <a16:creationId xmlns:a16="http://schemas.microsoft.com/office/drawing/2014/main" id="{7EF78BC4-02F7-4962-AB81-5343F29B2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0" y="930275"/>
            <a:ext cx="33432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Rectangle 7">
            <a:extLst>
              <a:ext uri="{FF2B5EF4-FFF2-40B4-BE49-F238E27FC236}">
                <a16:creationId xmlns:a16="http://schemas.microsoft.com/office/drawing/2014/main" id="{4A3C5D2F-F709-496A-A88D-80794853ADAB}"/>
              </a:ext>
            </a:extLst>
          </p:cNvPr>
          <p:cNvSpPr>
            <a:spLocks noChangeArrowheads="1"/>
          </p:cNvSpPr>
          <p:nvPr/>
        </p:nvSpPr>
        <p:spPr bwMode="auto">
          <a:xfrm>
            <a:off x="381000" y="3681413"/>
            <a:ext cx="4800600"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fontAlgn="auto" hangingPunct="1">
              <a:spcBef>
                <a:spcPts val="0"/>
              </a:spcBef>
              <a:spcAft>
                <a:spcPts val="0"/>
              </a:spcAft>
              <a:buFont typeface="Arial" pitchFamily="34" charset="0"/>
              <a:buChar char="•"/>
              <a:defRPr/>
            </a:pPr>
            <a:r>
              <a:rPr lang="en-US" dirty="0">
                <a:cs typeface="+mn-cs"/>
              </a:rPr>
              <a:t>A little consideration will show, that the weight of the vehicle (</a:t>
            </a:r>
            <a:r>
              <a:rPr lang="en-US" i="1" dirty="0">
                <a:cs typeface="+mn-cs"/>
              </a:rPr>
              <a:t>W) will be</a:t>
            </a:r>
          </a:p>
          <a:p>
            <a:pPr eaLnBrk="1" fontAlgn="auto" hangingPunct="1">
              <a:spcBef>
                <a:spcPts val="0"/>
              </a:spcBef>
              <a:spcAft>
                <a:spcPts val="0"/>
              </a:spcAft>
              <a:defRPr/>
            </a:pPr>
            <a:r>
              <a:rPr lang="en-US" dirty="0">
                <a:cs typeface="+mn-cs"/>
              </a:rPr>
              <a:t>     equally distributed over the four wheels</a:t>
            </a:r>
          </a:p>
          <a:p>
            <a:pPr eaLnBrk="1" fontAlgn="auto" hangingPunct="1">
              <a:spcBef>
                <a:spcPts val="0"/>
              </a:spcBef>
              <a:spcAft>
                <a:spcPts val="0"/>
              </a:spcAft>
              <a:defRPr/>
            </a:pPr>
            <a:r>
              <a:rPr lang="en-US" dirty="0">
                <a:cs typeface="+mn-cs"/>
              </a:rPr>
              <a:t>     which will act downwards. </a:t>
            </a:r>
          </a:p>
          <a:p>
            <a:pPr marL="285750" indent="-285750" eaLnBrk="1" fontAlgn="auto" hangingPunct="1">
              <a:spcBef>
                <a:spcPts val="0"/>
              </a:spcBef>
              <a:spcAft>
                <a:spcPts val="0"/>
              </a:spcAft>
              <a:buFont typeface="Arial" pitchFamily="34" charset="0"/>
              <a:buChar char="•"/>
              <a:defRPr/>
            </a:pPr>
            <a:r>
              <a:rPr lang="en-US" dirty="0">
                <a:cs typeface="+mn-cs"/>
              </a:rPr>
              <a:t>The reaction between each wheel and the road surface of the same magnitude will act upwards.</a:t>
            </a:r>
          </a:p>
          <a:p>
            <a:pPr marL="285750" indent="-285750" eaLnBrk="1" fontAlgn="auto" hangingPunct="1">
              <a:spcBef>
                <a:spcPts val="0"/>
              </a:spcBef>
              <a:spcAft>
                <a:spcPts val="0"/>
              </a:spcAft>
              <a:buFont typeface="Arial" pitchFamily="34" charset="0"/>
              <a:buChar char="•"/>
              <a:defRPr/>
            </a:pPr>
            <a:r>
              <a:rPr lang="en-US" dirty="0">
                <a:cs typeface="+mn-cs"/>
              </a:rPr>
              <a:t>Therefore Road reaction over each wheel, = </a:t>
            </a:r>
            <a:r>
              <a:rPr lang="en-US" i="1" dirty="0">
                <a:cs typeface="+mn-cs"/>
              </a:rPr>
              <a:t>W/4 = </a:t>
            </a:r>
            <a:r>
              <a:rPr lang="en-US" i="1" dirty="0" err="1">
                <a:cs typeface="+mn-cs"/>
              </a:rPr>
              <a:t>m.g</a:t>
            </a:r>
            <a:r>
              <a:rPr lang="en-US" i="1" dirty="0">
                <a:cs typeface="+mn-cs"/>
              </a:rPr>
              <a:t> /4 </a:t>
            </a:r>
            <a:r>
              <a:rPr lang="en-US" i="1" dirty="0" err="1">
                <a:cs typeface="+mn-cs"/>
              </a:rPr>
              <a:t>newtons</a:t>
            </a:r>
            <a:endParaRPr lang="en-US" i="1" dirty="0">
              <a:cs typeface="+mn-cs"/>
            </a:endParaRPr>
          </a:p>
          <a:p>
            <a:pPr eaLnBrk="1" fontAlgn="auto" hangingPunct="1">
              <a:spcBef>
                <a:spcPts val="0"/>
              </a:spcBef>
              <a:spcAft>
                <a:spcPts val="0"/>
              </a:spcAft>
              <a:defRPr/>
            </a:pPr>
            <a:endParaRPr lang="en-US" sz="2400" dirty="0">
              <a:cs typeface="+mn-cs"/>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AE0D28FF-20DE-4036-A746-B91324D0EECD}"/>
              </a:ext>
            </a:extLst>
          </p:cNvPr>
          <p:cNvSpPr>
            <a:spLocks noGrp="1"/>
          </p:cNvSpPr>
          <p:nvPr>
            <p:ph idx="1"/>
          </p:nvPr>
        </p:nvSpPr>
        <p:spPr>
          <a:xfrm>
            <a:off x="123825" y="325438"/>
            <a:ext cx="9144000" cy="914400"/>
          </a:xfrm>
        </p:spPr>
        <p:txBody>
          <a:bodyPr/>
          <a:lstStyle/>
          <a:p>
            <a:pPr eaLnBrk="1" hangingPunct="1"/>
            <a:r>
              <a:rPr lang="en-US" altLang="en-US" sz="1800"/>
              <a:t>Let us now consider the effect of the gyroscopic couple and centrifugal couple on the vehicle.</a:t>
            </a:r>
          </a:p>
          <a:p>
            <a:pPr eaLnBrk="1" hangingPunct="1"/>
            <a:endParaRPr lang="en-US" altLang="en-US" sz="1800"/>
          </a:p>
        </p:txBody>
      </p:sp>
      <p:pic>
        <p:nvPicPr>
          <p:cNvPr id="53251" name="Picture 2">
            <a:extLst>
              <a:ext uri="{FF2B5EF4-FFF2-40B4-BE49-F238E27FC236}">
                <a16:creationId xmlns:a16="http://schemas.microsoft.com/office/drawing/2014/main" id="{3934C573-4D7C-4DCE-A216-64C4502C8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4763"/>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6">
            <a:extLst>
              <a:ext uri="{FF2B5EF4-FFF2-40B4-BE49-F238E27FC236}">
                <a16:creationId xmlns:a16="http://schemas.microsoft.com/office/drawing/2014/main" id="{CEF621A2-436D-41B5-BA2B-B452C3A38B3C}"/>
              </a:ext>
            </a:extLst>
          </p:cNvPr>
          <p:cNvSpPr>
            <a:spLocks noChangeArrowheads="1"/>
          </p:cNvSpPr>
          <p:nvPr/>
        </p:nvSpPr>
        <p:spPr bwMode="auto">
          <a:xfrm>
            <a:off x="152400" y="5410200"/>
            <a:ext cx="8839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The </a:t>
            </a:r>
            <a:r>
              <a:rPr lang="en-US" altLang="en-US" sz="1800" b="1" i="1"/>
              <a:t>positive sign is used when the wheels and rotating parts of the engine rotate in the same </a:t>
            </a:r>
            <a:r>
              <a:rPr lang="en-US" altLang="en-US" sz="1800"/>
              <a:t>direction. If the rotating parts of the engine revolves in opposite direction, then </a:t>
            </a:r>
            <a:r>
              <a:rPr lang="en-US" altLang="en-US" sz="1800" b="1" i="1"/>
              <a:t>negative sign is used.</a:t>
            </a:r>
            <a:endParaRPr lang="en-US" altLang="en-US" sz="1800"/>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13AC7E83-A057-4AF5-98E1-0F08C33686E5}"/>
              </a:ext>
            </a:extLst>
          </p:cNvPr>
          <p:cNvSpPr>
            <a:spLocks noGrp="1"/>
          </p:cNvSpPr>
          <p:nvPr>
            <p:ph idx="1"/>
          </p:nvPr>
        </p:nvSpPr>
        <p:spPr>
          <a:xfrm>
            <a:off x="381000" y="381000"/>
            <a:ext cx="8305800" cy="2438400"/>
          </a:xfrm>
        </p:spPr>
        <p:txBody>
          <a:bodyPr rtlCol="0">
            <a:normAutofit lnSpcReduction="10000"/>
          </a:bodyPr>
          <a:lstStyle/>
          <a:p>
            <a:pPr eaLnBrk="1" fontAlgn="auto" hangingPunct="1">
              <a:spcAft>
                <a:spcPts val="0"/>
              </a:spcAft>
              <a:defRPr/>
            </a:pPr>
            <a:r>
              <a:rPr lang="en-US" sz="1800" dirty="0"/>
              <a:t>Due to the gyroscopic couple, vertical reaction on the road surface will be produced. </a:t>
            </a:r>
          </a:p>
          <a:p>
            <a:pPr eaLnBrk="1" fontAlgn="auto" hangingPunct="1">
              <a:spcAft>
                <a:spcPts val="0"/>
              </a:spcAft>
              <a:defRPr/>
            </a:pPr>
            <a:r>
              <a:rPr lang="en-US" sz="1800" dirty="0">
                <a:solidFill>
                  <a:srgbClr val="FF0000"/>
                </a:solidFill>
              </a:rPr>
              <a:t>The reaction will be vertically upwards on the outer wheels and vertically downwards on the inner wheels.</a:t>
            </a:r>
          </a:p>
          <a:p>
            <a:pPr eaLnBrk="1" fontAlgn="auto" hangingPunct="1">
              <a:spcAft>
                <a:spcPts val="0"/>
              </a:spcAft>
              <a:defRPr/>
            </a:pPr>
            <a:r>
              <a:rPr lang="en-US" sz="1800" dirty="0"/>
              <a:t>Let the magnitude of this reaction at the two outer or inner wheels be </a:t>
            </a:r>
            <a:r>
              <a:rPr lang="en-US" sz="1800" i="1" dirty="0"/>
              <a:t>P </a:t>
            </a:r>
            <a:r>
              <a:rPr lang="en-US" sz="1800" i="1" dirty="0" err="1"/>
              <a:t>newtons</a:t>
            </a:r>
            <a:r>
              <a:rPr lang="en-US" sz="1800" i="1" dirty="0"/>
              <a:t>. Then</a:t>
            </a:r>
          </a:p>
          <a:p>
            <a:pPr eaLnBrk="1" fontAlgn="auto" hangingPunct="1">
              <a:spcAft>
                <a:spcPts val="0"/>
              </a:spcAft>
              <a:defRPr/>
            </a:pPr>
            <a:r>
              <a:rPr lang="en-US" sz="1800" i="1" dirty="0"/>
              <a:t>P × x = C or P = C/x</a:t>
            </a:r>
          </a:p>
          <a:p>
            <a:pPr eaLnBrk="1" fontAlgn="auto" hangingPunct="1">
              <a:spcAft>
                <a:spcPts val="0"/>
              </a:spcAft>
              <a:defRPr/>
            </a:pPr>
            <a:r>
              <a:rPr lang="en-US" sz="1800" dirty="0"/>
              <a:t> Vertical reaction at each of the outer or inner wheels, </a:t>
            </a:r>
            <a:r>
              <a:rPr lang="en-US" sz="1800" i="1" dirty="0"/>
              <a:t>P /2 = C/ 2x</a:t>
            </a:r>
            <a:endParaRPr lang="en-US" sz="1800" dirty="0"/>
          </a:p>
          <a:p>
            <a:pPr eaLnBrk="1" fontAlgn="auto" hangingPunct="1">
              <a:spcAft>
                <a:spcPts val="0"/>
              </a:spcAft>
              <a:defRPr/>
            </a:pPr>
            <a:endParaRPr lang="en-US" sz="2400" dirty="0"/>
          </a:p>
        </p:txBody>
      </p:sp>
      <p:pic>
        <p:nvPicPr>
          <p:cNvPr id="54275" name="Picture 2">
            <a:extLst>
              <a:ext uri="{FF2B5EF4-FFF2-40B4-BE49-F238E27FC236}">
                <a16:creationId xmlns:a16="http://schemas.microsoft.com/office/drawing/2014/main" id="{F55C8D43-DEA1-4A20-A372-D8F50637D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6869"/>
          <a:stretch>
            <a:fillRect/>
          </a:stretch>
        </p:blipFill>
        <p:spPr bwMode="auto">
          <a:xfrm>
            <a:off x="5334000" y="3376613"/>
            <a:ext cx="33432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7">
            <a:extLst>
              <a:ext uri="{FF2B5EF4-FFF2-40B4-BE49-F238E27FC236}">
                <a16:creationId xmlns:a16="http://schemas.microsoft.com/office/drawing/2014/main" id="{ACB3FA47-BF87-45BC-8391-2D0F1828FF82}"/>
              </a:ext>
            </a:extLst>
          </p:cNvPr>
          <p:cNvSpPr>
            <a:spLocks noChangeArrowheads="1"/>
          </p:cNvSpPr>
          <p:nvPr/>
        </p:nvSpPr>
        <p:spPr bwMode="auto">
          <a:xfrm>
            <a:off x="457200" y="3487738"/>
            <a:ext cx="48006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t>Note</a:t>
            </a:r>
            <a:r>
              <a:rPr lang="en-US" altLang="en-US" sz="1800" b="1"/>
              <a:t>: </a:t>
            </a:r>
            <a:r>
              <a:rPr lang="en-US" altLang="en-US" sz="1800"/>
              <a:t>when rotating parts of the engine rotate in opposite directions, then –ve sign is used, </a:t>
            </a:r>
            <a:r>
              <a:rPr lang="en-US" altLang="en-US" sz="1800" i="1"/>
              <a:t>i.e. net gyroscopic couple,</a:t>
            </a:r>
          </a:p>
          <a:p>
            <a:pPr eaLnBrk="1" hangingPunct="1">
              <a:spcBef>
                <a:spcPct val="0"/>
              </a:spcBef>
              <a:buFontTx/>
              <a:buNone/>
            </a:pPr>
            <a:r>
              <a:rPr lang="en-US" altLang="en-US" sz="1800" i="1"/>
              <a:t>C = C</a:t>
            </a:r>
            <a:r>
              <a:rPr lang="en-US" altLang="en-US" sz="1800" baseline="-25000"/>
              <a:t>W</a:t>
            </a:r>
            <a:r>
              <a:rPr lang="en-US" altLang="en-US" sz="1800"/>
              <a:t> – </a:t>
            </a:r>
            <a:r>
              <a:rPr lang="en-US" altLang="en-US" sz="1800" i="1"/>
              <a:t>C</a:t>
            </a:r>
            <a:r>
              <a:rPr lang="en-US" altLang="en-US" sz="1800" baseline="-25000"/>
              <a:t>E,      </a:t>
            </a:r>
          </a:p>
          <a:p>
            <a:pPr eaLnBrk="1" hangingPunct="1">
              <a:spcBef>
                <a:spcPct val="0"/>
              </a:spcBef>
              <a:buFontTx/>
              <a:buNone/>
            </a:pPr>
            <a:r>
              <a:rPr lang="en-US" altLang="en-US" sz="1800"/>
              <a:t>When </a:t>
            </a:r>
            <a:r>
              <a:rPr lang="en-US" altLang="en-US" sz="1800" i="1"/>
              <a:t>C </a:t>
            </a:r>
            <a:r>
              <a:rPr lang="en-US" altLang="en-US" sz="1800" baseline="-25000"/>
              <a:t>E</a:t>
            </a:r>
            <a:r>
              <a:rPr lang="en-US" altLang="en-US" sz="1800"/>
              <a:t> &gt; </a:t>
            </a:r>
            <a:r>
              <a:rPr lang="en-US" altLang="en-US" sz="1800" i="1"/>
              <a:t>C</a:t>
            </a:r>
            <a:r>
              <a:rPr lang="en-US" altLang="en-US" sz="1800" baseline="-25000"/>
              <a:t>W</a:t>
            </a:r>
            <a:r>
              <a:rPr lang="en-US" altLang="en-US" sz="1800"/>
              <a:t>,  then </a:t>
            </a:r>
            <a:r>
              <a:rPr lang="en-US" altLang="en-US" sz="1800" i="1"/>
              <a:t>C will be –ve. Thus the reaction will be vertically downwards on the outer wheels </a:t>
            </a:r>
            <a:r>
              <a:rPr lang="en-US" altLang="en-US" sz="1800"/>
              <a:t>and vertically upwards on the inner wheels.</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B5222868-96BE-4FC9-A958-8F0D107B4C03}"/>
              </a:ext>
            </a:extLst>
          </p:cNvPr>
          <p:cNvSpPr>
            <a:spLocks noGrp="1"/>
          </p:cNvSpPr>
          <p:nvPr>
            <p:ph idx="1"/>
          </p:nvPr>
        </p:nvSpPr>
        <p:spPr>
          <a:xfrm>
            <a:off x="457200" y="1295400"/>
            <a:ext cx="8305800" cy="4953000"/>
          </a:xfrm>
        </p:spPr>
        <p:txBody>
          <a:bodyPr rtlCol="0">
            <a:normAutofit/>
          </a:bodyPr>
          <a:lstStyle/>
          <a:p>
            <a:pPr eaLnBrk="1" fontAlgn="auto" hangingPunct="1">
              <a:spcAft>
                <a:spcPts val="0"/>
              </a:spcAft>
              <a:defRPr/>
            </a:pPr>
            <a:r>
              <a:rPr lang="en-US" sz="1800" dirty="0"/>
              <a:t>Since the vehicle moves along a curved path, therefore centrifugal force will act outwardly at the </a:t>
            </a:r>
            <a:r>
              <a:rPr lang="en-US" sz="1800" dirty="0" err="1"/>
              <a:t>centre</a:t>
            </a:r>
            <a:r>
              <a:rPr lang="en-US" sz="1800" dirty="0"/>
              <a:t> of gravity of the vehicle. </a:t>
            </a:r>
          </a:p>
          <a:p>
            <a:pPr eaLnBrk="1" fontAlgn="auto" hangingPunct="1">
              <a:spcAft>
                <a:spcPts val="0"/>
              </a:spcAft>
              <a:defRPr/>
            </a:pPr>
            <a:r>
              <a:rPr lang="en-US" sz="1800" dirty="0"/>
              <a:t>The effect of this centrifugal force is also to overturn the vehicle.</a:t>
            </a:r>
          </a:p>
          <a:p>
            <a:pPr eaLnBrk="1" fontAlgn="auto" hangingPunct="1">
              <a:spcAft>
                <a:spcPts val="0"/>
              </a:spcAft>
              <a:defRPr/>
            </a:pPr>
            <a:r>
              <a:rPr lang="en-US" sz="1800" dirty="0"/>
              <a:t>We know that centrifugal force,</a:t>
            </a:r>
          </a:p>
          <a:p>
            <a:pPr eaLnBrk="1" fontAlgn="auto" hangingPunct="1">
              <a:spcAft>
                <a:spcPts val="0"/>
              </a:spcAft>
              <a:defRPr/>
            </a:pPr>
            <a:endParaRPr lang="en-US" sz="24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Font typeface="Arial" panose="020B0604020202020204" pitchFamily="34" charset="0"/>
              <a:buNone/>
              <a:defRPr/>
            </a:pPr>
            <a:endParaRPr lang="en-US" sz="24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dirty="0"/>
              <a:t>This overturning couple is balanced by vertical reactions, which are vertically upwards on the outer wheels and vertically downwards on the inner wheels.</a:t>
            </a:r>
          </a:p>
        </p:txBody>
      </p:sp>
      <p:pic>
        <p:nvPicPr>
          <p:cNvPr id="55299" name="Picture 2">
            <a:extLst>
              <a:ext uri="{FF2B5EF4-FFF2-40B4-BE49-F238E27FC236}">
                <a16:creationId xmlns:a16="http://schemas.microsoft.com/office/drawing/2014/main" id="{38AB9391-2DB6-46FD-98D5-BE066C96E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895600"/>
            <a:ext cx="16954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
            <a:extLst>
              <a:ext uri="{FF2B5EF4-FFF2-40B4-BE49-F238E27FC236}">
                <a16:creationId xmlns:a16="http://schemas.microsoft.com/office/drawing/2014/main" id="{E293AF0E-04F2-41A8-89F9-91B5A9BBA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3800475"/>
            <a:ext cx="73628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09CC59C1-A0F7-49B8-8968-6AF0A7C09237}"/>
              </a:ext>
            </a:extLst>
          </p:cNvPr>
          <p:cNvSpPr>
            <a:spLocks noGrp="1"/>
          </p:cNvSpPr>
          <p:nvPr>
            <p:ph type="title"/>
          </p:nvPr>
        </p:nvSpPr>
        <p:spPr>
          <a:xfrm>
            <a:off x="381000" y="304800"/>
            <a:ext cx="8229600" cy="796925"/>
          </a:xfrm>
        </p:spPr>
        <p:txBody>
          <a:bodyPr rtlCol="0">
            <a:normAutofit fontScale="90000"/>
          </a:bodyPr>
          <a:lstStyle/>
          <a:p>
            <a:pPr eaLnBrk="1" fontAlgn="auto" hangingPunct="1">
              <a:spcAft>
                <a:spcPts val="0"/>
              </a:spcAft>
              <a:defRPr/>
            </a:pPr>
            <a:br>
              <a:rPr lang="en-US" sz="3100" b="1" dirty="0"/>
            </a:br>
            <a:r>
              <a:rPr lang="en-US" sz="3100" b="1" dirty="0"/>
              <a:t>2. </a:t>
            </a:r>
            <a:r>
              <a:rPr lang="en-US" sz="3100" b="1" i="1" dirty="0"/>
              <a:t>Effect of the centrifugal couple</a:t>
            </a:r>
            <a:br>
              <a:rPr lang="en-US" b="1" i="1" dirty="0"/>
            </a:br>
            <a:endParaRPr lang="en-US" dirty="0"/>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a:extLst>
              <a:ext uri="{FF2B5EF4-FFF2-40B4-BE49-F238E27FC236}">
                <a16:creationId xmlns:a16="http://schemas.microsoft.com/office/drawing/2014/main" id="{35AC789D-C8EA-4715-B596-41158E6AE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21"/>
          <a:stretch>
            <a:fillRect/>
          </a:stretch>
        </p:blipFill>
        <p:spPr bwMode="auto">
          <a:xfrm>
            <a:off x="401638" y="490538"/>
            <a:ext cx="630396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6">
            <a:extLst>
              <a:ext uri="{FF2B5EF4-FFF2-40B4-BE49-F238E27FC236}">
                <a16:creationId xmlns:a16="http://schemas.microsoft.com/office/drawing/2014/main" id="{E09EC2B1-4A6D-4C88-A636-F9165D13A6E9}"/>
              </a:ext>
            </a:extLst>
          </p:cNvPr>
          <p:cNvSpPr>
            <a:spLocks noChangeArrowheads="1"/>
          </p:cNvSpPr>
          <p:nvPr/>
        </p:nvSpPr>
        <p:spPr bwMode="auto">
          <a:xfrm>
            <a:off x="401638" y="50292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1800"/>
              <a:t>A little consideration will show that when the vehicle is running at high speeds, </a:t>
            </a:r>
            <a:r>
              <a:rPr lang="en-US" altLang="en-US" sz="1800" i="1"/>
              <a:t>P</a:t>
            </a:r>
            <a:r>
              <a:rPr lang="en-US" altLang="en-US" sz="1800" baseline="-25000"/>
              <a:t>I</a:t>
            </a:r>
            <a:r>
              <a:rPr lang="en-US" altLang="en-US" sz="1800"/>
              <a:t> may be zero or even negative. This will cause the inner wheels to leave the ground thus tending to overturn the automobile. In order to have the contact between the inner wheels and the ground, the sum of </a:t>
            </a:r>
            <a:r>
              <a:rPr lang="en-US" altLang="en-US" sz="1800" i="1"/>
              <a:t>P/2 and Q/2 must be less than W/4.</a:t>
            </a:r>
            <a:endParaRPr lang="en-US" altLang="en-US" sz="1800"/>
          </a:p>
        </p:txBody>
      </p:sp>
      <p:pic>
        <p:nvPicPr>
          <p:cNvPr id="56324" name="Picture 2">
            <a:extLst>
              <a:ext uri="{FF2B5EF4-FFF2-40B4-BE49-F238E27FC236}">
                <a16:creationId xmlns:a16="http://schemas.microsoft.com/office/drawing/2014/main" id="{E1BBDA07-E8A5-43CA-873E-EB1D9AD96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6869"/>
          <a:stretch>
            <a:fillRect/>
          </a:stretch>
        </p:blipFill>
        <p:spPr bwMode="auto">
          <a:xfrm>
            <a:off x="6278563" y="2057400"/>
            <a:ext cx="286543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0994E2D-BE7E-4EFE-A8A8-C74759E3B725}"/>
              </a:ext>
            </a:extLst>
          </p:cNvPr>
          <p:cNvSpPr>
            <a:spLocks noGrp="1"/>
          </p:cNvSpPr>
          <p:nvPr>
            <p:ph type="title"/>
          </p:nvPr>
        </p:nvSpPr>
        <p:spPr>
          <a:xfrm>
            <a:off x="457200" y="274638"/>
            <a:ext cx="8229600" cy="792162"/>
          </a:xfrm>
        </p:spPr>
        <p:txBody>
          <a:bodyPr/>
          <a:lstStyle/>
          <a:p>
            <a:pPr eaLnBrk="1" hangingPunct="1"/>
            <a:r>
              <a:rPr lang="en-US" altLang="en-US" sz="2800" b="1"/>
              <a:t>Stability of Two Wheeler negotiating a turn</a:t>
            </a:r>
            <a:endParaRPr lang="en-US" altLang="en-US" sz="2800"/>
          </a:p>
        </p:txBody>
      </p:sp>
      <p:sp>
        <p:nvSpPr>
          <p:cNvPr id="57347" name="Content Placeholder 2">
            <a:extLst>
              <a:ext uri="{FF2B5EF4-FFF2-40B4-BE49-F238E27FC236}">
                <a16:creationId xmlns:a16="http://schemas.microsoft.com/office/drawing/2014/main" id="{204EEE69-0F29-41A0-8906-20B7E9261D08}"/>
              </a:ext>
            </a:extLst>
          </p:cNvPr>
          <p:cNvSpPr>
            <a:spLocks noGrp="1"/>
          </p:cNvSpPr>
          <p:nvPr>
            <p:ph idx="1"/>
          </p:nvPr>
        </p:nvSpPr>
        <p:spPr>
          <a:xfrm>
            <a:off x="457200" y="1371600"/>
            <a:ext cx="3810000" cy="4754563"/>
          </a:xfrm>
        </p:spPr>
        <p:txBody>
          <a:bodyPr/>
          <a:lstStyle/>
          <a:p>
            <a:pPr eaLnBrk="1" hangingPunct="1"/>
            <a:r>
              <a:rPr lang="en-US" altLang="en-US" sz="1800"/>
              <a:t>Fig. shows a two wheeler vehicle taking </a:t>
            </a:r>
            <a:r>
              <a:rPr lang="en-US" altLang="en-US" sz="1800" b="1"/>
              <a:t>left turn </a:t>
            </a:r>
            <a:r>
              <a:rPr lang="en-US" altLang="en-US" sz="1800"/>
              <a:t>over a curved path. The vehicle is inclined to the vertical for equilibrium by an angle θ known as angle of heel.</a:t>
            </a:r>
          </a:p>
        </p:txBody>
      </p:sp>
      <p:pic>
        <p:nvPicPr>
          <p:cNvPr id="57348" name="Picture 2">
            <a:extLst>
              <a:ext uri="{FF2B5EF4-FFF2-40B4-BE49-F238E27FC236}">
                <a16:creationId xmlns:a16="http://schemas.microsoft.com/office/drawing/2014/main" id="{2C528546-0768-479A-BEB7-FC38FB740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3249613"/>
            <a:ext cx="37782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9" name="Rectangle 3">
            <a:extLst>
              <a:ext uri="{FF2B5EF4-FFF2-40B4-BE49-F238E27FC236}">
                <a16:creationId xmlns:a16="http://schemas.microsoft.com/office/drawing/2014/main" id="{E82AD7FE-A224-4E64-9891-30E65A0A1CD1}"/>
              </a:ext>
            </a:extLst>
          </p:cNvPr>
          <p:cNvSpPr>
            <a:spLocks noChangeArrowheads="1"/>
          </p:cNvSpPr>
          <p:nvPr/>
        </p:nvSpPr>
        <p:spPr bwMode="auto">
          <a:xfrm>
            <a:off x="4800600" y="1143000"/>
            <a:ext cx="422116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Let</a:t>
            </a:r>
          </a:p>
          <a:p>
            <a:pPr eaLnBrk="1" hangingPunct="1">
              <a:spcBef>
                <a:spcPct val="0"/>
              </a:spcBef>
              <a:buFontTx/>
              <a:buNone/>
            </a:pPr>
            <a:r>
              <a:rPr lang="en-US" altLang="en-US" sz="1800" i="1"/>
              <a:t>m = Mass of the vehicle and its </a:t>
            </a:r>
            <a:r>
              <a:rPr lang="en-US" altLang="en-US" sz="1800"/>
              <a:t>rider in kg,</a:t>
            </a:r>
          </a:p>
          <a:p>
            <a:pPr eaLnBrk="1" hangingPunct="1">
              <a:spcBef>
                <a:spcPct val="0"/>
              </a:spcBef>
              <a:buFontTx/>
              <a:buNone/>
            </a:pPr>
            <a:r>
              <a:rPr lang="en-US" altLang="en-US" sz="1800" i="1"/>
              <a:t>W = Weight of the vehicle and </a:t>
            </a:r>
            <a:r>
              <a:rPr lang="en-US" altLang="en-US" sz="1800"/>
              <a:t>its rider in newtons = </a:t>
            </a:r>
            <a:r>
              <a:rPr lang="en-US" altLang="en-US" sz="1800" i="1"/>
              <a:t>m.g,</a:t>
            </a:r>
          </a:p>
          <a:p>
            <a:pPr eaLnBrk="1" hangingPunct="1">
              <a:spcBef>
                <a:spcPct val="0"/>
              </a:spcBef>
              <a:buFontTx/>
              <a:buNone/>
            </a:pPr>
            <a:r>
              <a:rPr lang="en-US" altLang="en-US" sz="1800" i="1"/>
              <a:t>h = Height of the centre of </a:t>
            </a:r>
            <a:r>
              <a:rPr lang="en-US" altLang="en-US" sz="1800"/>
              <a:t>gravity of the vehicle and rider,</a:t>
            </a:r>
          </a:p>
          <a:p>
            <a:pPr eaLnBrk="1" hangingPunct="1">
              <a:spcBef>
                <a:spcPct val="0"/>
              </a:spcBef>
              <a:buFontTx/>
              <a:buNone/>
            </a:pPr>
            <a:r>
              <a:rPr lang="en-US" altLang="en-US" sz="1800" i="1"/>
              <a:t>rW = Radius of the wheels,</a:t>
            </a:r>
          </a:p>
          <a:p>
            <a:pPr eaLnBrk="1" hangingPunct="1">
              <a:spcBef>
                <a:spcPct val="0"/>
              </a:spcBef>
              <a:buFontTx/>
              <a:buNone/>
            </a:pPr>
            <a:r>
              <a:rPr lang="en-US" altLang="en-US" sz="1800" i="1"/>
              <a:t>R = Radius of track or </a:t>
            </a:r>
            <a:r>
              <a:rPr lang="en-US" altLang="en-US" sz="1800"/>
              <a:t>curvature,</a:t>
            </a:r>
          </a:p>
          <a:p>
            <a:pPr eaLnBrk="1" hangingPunct="1">
              <a:spcBef>
                <a:spcPct val="0"/>
              </a:spcBef>
              <a:buFontTx/>
              <a:buNone/>
            </a:pPr>
            <a:r>
              <a:rPr lang="en-US" altLang="en-US" sz="1800" i="1"/>
              <a:t>IW = Mass moment of inertia of each wheel,</a:t>
            </a:r>
          </a:p>
          <a:p>
            <a:pPr eaLnBrk="1" hangingPunct="1">
              <a:spcBef>
                <a:spcPct val="0"/>
              </a:spcBef>
              <a:buFontTx/>
              <a:buNone/>
            </a:pPr>
            <a:r>
              <a:rPr lang="en-US" altLang="en-US" sz="1800" i="1"/>
              <a:t>IE = Mass moment of inertia of the rotating parts of the engine,</a:t>
            </a:r>
          </a:p>
          <a:p>
            <a:pPr eaLnBrk="1" hangingPunct="1">
              <a:spcBef>
                <a:spcPct val="0"/>
              </a:spcBef>
              <a:buFontTx/>
              <a:buNone/>
            </a:pPr>
            <a:r>
              <a:rPr lang="en-US" altLang="en-US" sz="1800"/>
              <a:t>ωW = Angular velocity of the wheels,</a:t>
            </a:r>
          </a:p>
          <a:p>
            <a:pPr eaLnBrk="1" hangingPunct="1">
              <a:spcBef>
                <a:spcPct val="0"/>
              </a:spcBef>
              <a:buFontTx/>
              <a:buNone/>
            </a:pPr>
            <a:r>
              <a:rPr lang="en-US" altLang="en-US" sz="1800"/>
              <a:t>ωE = Angular velocity of the engine rotating parts,</a:t>
            </a:r>
          </a:p>
          <a:p>
            <a:pPr eaLnBrk="1" hangingPunct="1">
              <a:spcBef>
                <a:spcPct val="0"/>
              </a:spcBef>
              <a:buFontTx/>
              <a:buNone/>
            </a:pPr>
            <a:r>
              <a:rPr lang="en-US" altLang="en-US" sz="1800" i="1"/>
              <a:t>G = Gear ratio = </a:t>
            </a:r>
            <a:r>
              <a:rPr lang="el-GR" altLang="en-US" sz="1800" i="1"/>
              <a:t>ω</a:t>
            </a:r>
            <a:r>
              <a:rPr lang="en-US" altLang="en-US" sz="1800" i="1"/>
              <a:t>E / </a:t>
            </a:r>
            <a:r>
              <a:rPr lang="el-GR" altLang="en-US" sz="1800" i="1"/>
              <a:t>ω</a:t>
            </a:r>
            <a:r>
              <a:rPr lang="en-US" altLang="en-US" sz="1800" i="1"/>
              <a:t>W,</a:t>
            </a:r>
          </a:p>
          <a:p>
            <a:pPr eaLnBrk="1" hangingPunct="1">
              <a:spcBef>
                <a:spcPct val="0"/>
              </a:spcBef>
              <a:buFontTx/>
              <a:buNone/>
            </a:pPr>
            <a:r>
              <a:rPr lang="en-US" altLang="en-US" sz="1800" i="1"/>
              <a:t>v = Linear velocity of the vehicle = ωW × rW,</a:t>
            </a:r>
          </a:p>
          <a:p>
            <a:pPr eaLnBrk="1" hangingPunct="1">
              <a:spcBef>
                <a:spcPct val="0"/>
              </a:spcBef>
              <a:buFontTx/>
              <a:buNone/>
            </a:pPr>
            <a:r>
              <a:rPr lang="en-US" altLang="en-US" sz="1800"/>
              <a:t>θ = Angle of heel. It is inclination of the vehicle to the vertical for equilibrium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a:extLst>
              <a:ext uri="{FF2B5EF4-FFF2-40B4-BE49-F238E27FC236}">
                <a16:creationId xmlns:a16="http://schemas.microsoft.com/office/drawing/2014/main" id="{48198B94-8C84-48EB-A2D0-119F88A19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476250"/>
            <a:ext cx="264795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1" name="Picture 3">
            <a:extLst>
              <a:ext uri="{FF2B5EF4-FFF2-40B4-BE49-F238E27FC236}">
                <a16:creationId xmlns:a16="http://schemas.microsoft.com/office/drawing/2014/main" id="{0D24B26F-2703-441C-BD8B-E0F0B8BE0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349250"/>
            <a:ext cx="38290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D617F088-8AAC-440F-95C8-BF368372A4DC}"/>
              </a:ext>
            </a:extLst>
          </p:cNvPr>
          <p:cNvSpPr>
            <a:spLocks noRot="1" noChangeAspect="1" noMove="1" noResize="1" noEditPoints="1" noAdjustHandles="1" noChangeArrowheads="1" noChangeShapeType="1" noTextEdit="1"/>
          </p:cNvSpPr>
          <p:nvPr/>
        </p:nvSpPr>
        <p:spPr>
          <a:xfrm>
            <a:off x="381000" y="3750576"/>
            <a:ext cx="7162800" cy="2944396"/>
          </a:xfrm>
          <a:prstGeom prst="rect">
            <a:avLst/>
          </a:prstGeom>
          <a:blipFill rotWithShape="1">
            <a:blip r:embed="rId4"/>
            <a:stretch>
              <a:fillRect l="-1362" t="-1656"/>
            </a:stretch>
          </a:blipFill>
        </p:spPr>
        <p:txBody>
          <a:bodyPr/>
          <a:lstStyle/>
          <a:p>
            <a:pPr eaLnBrk="1" hangingPunct="1">
              <a:defRPr/>
            </a:pPr>
            <a:r>
              <a:rPr lang="en-IN">
                <a:noFill/>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a:extLst>
              <a:ext uri="{FF2B5EF4-FFF2-40B4-BE49-F238E27FC236}">
                <a16:creationId xmlns:a16="http://schemas.microsoft.com/office/drawing/2014/main" id="{0142D033-FFD9-442D-A6D9-174051A6209D}"/>
              </a:ext>
            </a:extLst>
          </p:cNvPr>
          <p:cNvSpPr>
            <a:spLocks noGrp="1"/>
          </p:cNvSpPr>
          <p:nvPr>
            <p:ph idx="1"/>
          </p:nvPr>
        </p:nvSpPr>
        <p:spPr>
          <a:xfrm>
            <a:off x="457200" y="304800"/>
            <a:ext cx="8458200" cy="6170613"/>
          </a:xfrm>
        </p:spPr>
        <p:txBody>
          <a:bodyPr/>
          <a:lstStyle/>
          <a:p>
            <a:pPr eaLnBrk="1" hangingPunct="1"/>
            <a:r>
              <a:rPr lang="en-US" altLang="en-US" sz="1800"/>
              <a:t>It is observed that, when the wheels move over the curved path, the vehicle is always inclined at an angle θ with the vertical plane as shown in Fig. This angle is known as ‘angle of heel’. </a:t>
            </a:r>
          </a:p>
          <a:p>
            <a:pPr eaLnBrk="1" hangingPunct="1"/>
            <a:r>
              <a:rPr lang="en-US" altLang="en-US" sz="1800"/>
              <a:t>Gyroscopic Couple,</a:t>
            </a:r>
          </a:p>
        </p:txBody>
      </p:sp>
      <p:pic>
        <p:nvPicPr>
          <p:cNvPr id="59395" name="Picture 2">
            <a:extLst>
              <a:ext uri="{FF2B5EF4-FFF2-40B4-BE49-F238E27FC236}">
                <a16:creationId xmlns:a16="http://schemas.microsoft.com/office/drawing/2014/main" id="{5D91C970-0974-4127-A136-4B25962C2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1965325"/>
            <a:ext cx="3013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6" name="Picture 3">
            <a:extLst>
              <a:ext uri="{FF2B5EF4-FFF2-40B4-BE49-F238E27FC236}">
                <a16:creationId xmlns:a16="http://schemas.microsoft.com/office/drawing/2014/main" id="{40F2BAA8-5A61-4704-945A-BAD4F4B62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300" y="2500313"/>
            <a:ext cx="2795588"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7" name="Rectangle 3">
            <a:extLst>
              <a:ext uri="{FF2B5EF4-FFF2-40B4-BE49-F238E27FC236}">
                <a16:creationId xmlns:a16="http://schemas.microsoft.com/office/drawing/2014/main" id="{089303EB-AEE8-4476-9BC8-88C870EDDBD4}"/>
              </a:ext>
            </a:extLst>
          </p:cNvPr>
          <p:cNvSpPr>
            <a:spLocks noChangeArrowheads="1"/>
          </p:cNvSpPr>
          <p:nvPr/>
        </p:nvSpPr>
        <p:spPr bwMode="auto">
          <a:xfrm>
            <a:off x="577850" y="3429000"/>
            <a:ext cx="7162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Note: When the engine is rotating in the same direction as that of wheels, then the positive</a:t>
            </a:r>
          </a:p>
          <a:p>
            <a:pPr eaLnBrk="1" hangingPunct="1">
              <a:spcBef>
                <a:spcPct val="0"/>
              </a:spcBef>
              <a:buFontTx/>
              <a:buNone/>
            </a:pPr>
            <a:r>
              <a:rPr lang="en-US" altLang="en-US" sz="1800"/>
              <a:t>sign is used in the above equation. However, if the engine rotates in opposite direction to</a:t>
            </a:r>
          </a:p>
          <a:p>
            <a:pPr eaLnBrk="1" hangingPunct="1">
              <a:spcBef>
                <a:spcPct val="0"/>
              </a:spcBef>
              <a:buFontTx/>
              <a:buNone/>
            </a:pPr>
            <a:r>
              <a:rPr lang="en-US" altLang="en-US" sz="1800"/>
              <a:t>wheels, then negative sign is used.</a:t>
            </a:r>
          </a:p>
          <a:p>
            <a:pPr eaLnBrk="1" hangingPunct="1">
              <a:spcBef>
                <a:spcPct val="0"/>
              </a:spcBef>
              <a:buFontTx/>
              <a:buNone/>
            </a:pPr>
            <a:endParaRPr lang="en-US" altLang="en-US" sz="1800"/>
          </a:p>
        </p:txBody>
      </p:sp>
      <p:pic>
        <p:nvPicPr>
          <p:cNvPr id="59398" name="Picture 4">
            <a:extLst>
              <a:ext uri="{FF2B5EF4-FFF2-40B4-BE49-F238E27FC236}">
                <a16:creationId xmlns:a16="http://schemas.microsoft.com/office/drawing/2014/main" id="{243A93DF-4D48-4656-BF68-1FDCF91A2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162550"/>
            <a:ext cx="2101850" cy="131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9" name="Picture 5">
            <a:extLst>
              <a:ext uri="{FF2B5EF4-FFF2-40B4-BE49-F238E27FC236}">
                <a16:creationId xmlns:a16="http://schemas.microsoft.com/office/drawing/2014/main" id="{2D8171AD-ED9A-4A53-B4D0-E28089989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5286375"/>
            <a:ext cx="2057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E9060-96E7-4888-8146-AC15C2CEC105}"/>
              </a:ext>
            </a:extLst>
          </p:cNvPr>
          <p:cNvSpPr>
            <a:spLocks noGrp="1"/>
          </p:cNvSpPr>
          <p:nvPr>
            <p:ph idx="1"/>
          </p:nvPr>
        </p:nvSpPr>
        <p:spPr>
          <a:xfrm>
            <a:off x="457200" y="457200"/>
            <a:ext cx="8229600" cy="5668963"/>
          </a:xfrm>
        </p:spPr>
        <p:txBody>
          <a:bodyPr rtlCol="0">
            <a:normAutofit/>
          </a:bodyPr>
          <a:lstStyle/>
          <a:p>
            <a:pPr eaLnBrk="1" fontAlgn="auto" hangingPunct="1">
              <a:spcAft>
                <a:spcPts val="0"/>
              </a:spcAft>
              <a:defRPr/>
            </a:pPr>
            <a:r>
              <a:rPr lang="en-US" sz="1800" dirty="0"/>
              <a:t>The gyroscopic couple will act over the vehicle outwards i.e., in the anticlockwise</a:t>
            </a:r>
          </a:p>
          <a:p>
            <a:pPr marL="0" indent="0" eaLnBrk="1" fontAlgn="auto" hangingPunct="1">
              <a:spcAft>
                <a:spcPts val="0"/>
              </a:spcAft>
              <a:buFont typeface="Arial" panose="020B0604020202020204" pitchFamily="34" charset="0"/>
              <a:buNone/>
              <a:defRPr/>
            </a:pPr>
            <a:r>
              <a:rPr lang="en-US" sz="1800" dirty="0"/>
              <a:t>       direction when seen from the front of the two wheeler. This couple tends to</a:t>
            </a:r>
          </a:p>
          <a:p>
            <a:pPr marL="0" indent="0" eaLnBrk="1" fontAlgn="auto" hangingPunct="1">
              <a:spcAft>
                <a:spcPts val="0"/>
              </a:spcAft>
              <a:buFont typeface="Arial" panose="020B0604020202020204" pitchFamily="34" charset="0"/>
              <a:buNone/>
              <a:defRPr/>
            </a:pPr>
            <a:r>
              <a:rPr lang="en-US" sz="1800" dirty="0"/>
              <a:t>       overturn/topple the vehicle in the outward direction as shown in Fig.</a:t>
            </a:r>
          </a:p>
          <a:p>
            <a:pPr marL="0" indent="0" eaLnBrk="1" fontAlgn="auto" hangingPunct="1">
              <a:spcAft>
                <a:spcPts val="0"/>
              </a:spcAft>
              <a:buFont typeface="Arial" panose="020B0604020202020204" pitchFamily="34" charset="0"/>
              <a:buNone/>
              <a:defRPr/>
            </a:pPr>
            <a:endParaRPr lang="en-US" sz="1800" dirty="0"/>
          </a:p>
        </p:txBody>
      </p:sp>
      <p:pic>
        <p:nvPicPr>
          <p:cNvPr id="60419" name="Picture 3">
            <a:extLst>
              <a:ext uri="{FF2B5EF4-FFF2-40B4-BE49-F238E27FC236}">
                <a16:creationId xmlns:a16="http://schemas.microsoft.com/office/drawing/2014/main" id="{314BDF89-117B-48D3-9B60-5C9361A35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590800"/>
            <a:ext cx="25146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97E13C89-CE99-4731-ABA7-6F2E073666B3}"/>
              </a:ext>
            </a:extLst>
          </p:cNvPr>
          <p:cNvSpPr>
            <a:spLocks noGrp="1"/>
          </p:cNvSpPr>
          <p:nvPr>
            <p:ph type="title"/>
          </p:nvPr>
        </p:nvSpPr>
        <p:spPr>
          <a:xfrm>
            <a:off x="457200" y="274638"/>
            <a:ext cx="8229600" cy="715962"/>
          </a:xfrm>
        </p:spPr>
        <p:txBody>
          <a:bodyPr/>
          <a:lstStyle/>
          <a:p>
            <a:pPr eaLnBrk="1" hangingPunct="1"/>
            <a:r>
              <a:rPr lang="en-US" altLang="en-US" sz="2800"/>
              <a:t>2. Effect of Centrifugal Couple</a:t>
            </a:r>
          </a:p>
        </p:txBody>
      </p:sp>
      <p:pic>
        <p:nvPicPr>
          <p:cNvPr id="61443" name="Picture 2">
            <a:extLst>
              <a:ext uri="{FF2B5EF4-FFF2-40B4-BE49-F238E27FC236}">
                <a16:creationId xmlns:a16="http://schemas.microsoft.com/office/drawing/2014/main" id="{B69C9E0F-C458-417C-B8C2-ACBB2C5920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15000" y="1311275"/>
            <a:ext cx="2667000" cy="18494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4" name="Picture 3">
            <a:extLst>
              <a:ext uri="{FF2B5EF4-FFF2-40B4-BE49-F238E27FC236}">
                <a16:creationId xmlns:a16="http://schemas.microsoft.com/office/drawing/2014/main" id="{F40EAF23-D546-40EE-9514-51ABF5955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479550"/>
            <a:ext cx="22955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5" name="Picture 4">
            <a:extLst>
              <a:ext uri="{FF2B5EF4-FFF2-40B4-BE49-F238E27FC236}">
                <a16:creationId xmlns:a16="http://schemas.microsoft.com/office/drawing/2014/main" id="{1A456CA3-A339-400C-B2B1-814C3378A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581400"/>
            <a:ext cx="2895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6" name="Rectangle 3">
            <a:extLst>
              <a:ext uri="{FF2B5EF4-FFF2-40B4-BE49-F238E27FC236}">
                <a16:creationId xmlns:a16="http://schemas.microsoft.com/office/drawing/2014/main" id="{35F6A783-D983-44F8-9EB3-56A425E53176}"/>
              </a:ext>
            </a:extLst>
          </p:cNvPr>
          <p:cNvSpPr>
            <a:spLocks noChangeArrowheads="1"/>
          </p:cNvSpPr>
          <p:nvPr/>
        </p:nvSpPr>
        <p:spPr bwMode="auto">
          <a:xfrm>
            <a:off x="685800" y="1670050"/>
            <a:ext cx="1801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Centrifugal force,</a:t>
            </a:r>
          </a:p>
        </p:txBody>
      </p:sp>
      <p:sp>
        <p:nvSpPr>
          <p:cNvPr id="61447" name="Rectangle 4">
            <a:extLst>
              <a:ext uri="{FF2B5EF4-FFF2-40B4-BE49-F238E27FC236}">
                <a16:creationId xmlns:a16="http://schemas.microsoft.com/office/drawing/2014/main" id="{C293278F-FC9E-4872-98DD-622252960B87}"/>
              </a:ext>
            </a:extLst>
          </p:cNvPr>
          <p:cNvSpPr>
            <a:spLocks noChangeArrowheads="1"/>
          </p:cNvSpPr>
          <p:nvPr/>
        </p:nvSpPr>
        <p:spPr bwMode="auto">
          <a:xfrm>
            <a:off x="685800" y="2974975"/>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Centrifugal Couple,</a:t>
            </a:r>
          </a:p>
        </p:txBody>
      </p:sp>
      <p:sp>
        <p:nvSpPr>
          <p:cNvPr id="61448" name="Rectangle 5">
            <a:extLst>
              <a:ext uri="{FF2B5EF4-FFF2-40B4-BE49-F238E27FC236}">
                <a16:creationId xmlns:a16="http://schemas.microsoft.com/office/drawing/2014/main" id="{F927C85E-BD75-482D-A514-84A4DED0354C}"/>
              </a:ext>
            </a:extLst>
          </p:cNvPr>
          <p:cNvSpPr>
            <a:spLocks noChangeArrowheads="1"/>
          </p:cNvSpPr>
          <p:nvPr/>
        </p:nvSpPr>
        <p:spPr bwMode="auto">
          <a:xfrm>
            <a:off x="457200" y="4497388"/>
            <a:ext cx="46101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1800"/>
              <a:t>The Centrifugal couple will act over the two wheeler outwards i.e., in the anticlockwise direction when seen from the front of the two wheeler. This couple tends to overturn/topple the vehicle in the outward direction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6C8F5365-0F98-4D61-9C01-2EC63438B312}"/>
              </a:ext>
            </a:extLst>
          </p:cNvPr>
          <p:cNvSpPr>
            <a:spLocks noGrp="1"/>
          </p:cNvSpPr>
          <p:nvPr>
            <p:ph type="title"/>
          </p:nvPr>
        </p:nvSpPr>
        <p:spPr>
          <a:xfrm>
            <a:off x="0" y="274638"/>
            <a:ext cx="9144000" cy="563562"/>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GYROSCOPIC COUPLE</a:t>
            </a:r>
          </a:p>
        </p:txBody>
      </p:sp>
      <p:sp>
        <p:nvSpPr>
          <p:cNvPr id="3" name="Content Placeholder 2">
            <a:extLst>
              <a:ext uri="{FF2B5EF4-FFF2-40B4-BE49-F238E27FC236}">
                <a16:creationId xmlns:a16="http://schemas.microsoft.com/office/drawing/2014/main" id="{51614E2B-E3DA-48C3-BF76-0A03329AA5B5}"/>
              </a:ext>
            </a:extLst>
          </p:cNvPr>
          <p:cNvSpPr>
            <a:spLocks noGrp="1" noRot="1" noChangeAspect="1" noMove="1" noResize="1" noEditPoints="1" noAdjustHandles="1" noChangeArrowheads="1" noChangeShapeType="1" noTextEdit="1"/>
          </p:cNvSpPr>
          <p:nvPr>
            <p:ph idx="1"/>
          </p:nvPr>
        </p:nvSpPr>
        <p:spPr>
          <a:xfrm>
            <a:off x="457200" y="1066800"/>
            <a:ext cx="8229600" cy="1371600"/>
          </a:xfrm>
          <a:blipFill rotWithShape="1">
            <a:blip r:embed="rId2"/>
            <a:stretch>
              <a:fillRect l="-444" t="-2222" r="-593" b="-5778"/>
            </a:stretch>
          </a:blipFill>
        </p:spPr>
        <p:txBody>
          <a:bodyPr/>
          <a:lstStyle/>
          <a:p>
            <a:pPr eaLnBrk="1" hangingPunct="1">
              <a:defRPr/>
            </a:pPr>
            <a:r>
              <a:rPr lang="en-IN" dirty="0">
                <a:noFill/>
              </a:rPr>
              <a:t> </a:t>
            </a:r>
          </a:p>
        </p:txBody>
      </p:sp>
      <p:pic>
        <p:nvPicPr>
          <p:cNvPr id="7172" name="Picture 2">
            <a:extLst>
              <a:ext uri="{FF2B5EF4-FFF2-40B4-BE49-F238E27FC236}">
                <a16:creationId xmlns:a16="http://schemas.microsoft.com/office/drawing/2014/main" id="{D78B2247-1389-4457-A206-E44780C12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2667000"/>
            <a:ext cx="668496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B5905C-1B16-4863-9FD6-C744EE2F47A9}"/>
              </a:ext>
            </a:extLst>
          </p:cNvPr>
          <p:cNvSpPr>
            <a:spLocks noGrp="1"/>
          </p:cNvSpPr>
          <p:nvPr>
            <p:ph idx="1"/>
          </p:nvPr>
        </p:nvSpPr>
        <p:spPr>
          <a:xfrm>
            <a:off x="381000" y="495300"/>
            <a:ext cx="8229600" cy="6019800"/>
          </a:xfrm>
        </p:spPr>
        <p:txBody>
          <a:bodyPr rtlCol="0">
            <a:normAutofit/>
          </a:bodyPr>
          <a:lstStyle/>
          <a:p>
            <a:pPr eaLnBrk="1" fontAlgn="auto" hangingPunct="1">
              <a:spcAft>
                <a:spcPts val="0"/>
              </a:spcAft>
              <a:defRPr/>
            </a:pPr>
            <a:r>
              <a:rPr lang="en-US" sz="2800" dirty="0"/>
              <a:t>total Over turning couple: C = Cg + Cc</a:t>
            </a:r>
          </a:p>
          <a:p>
            <a:pPr marL="0" indent="0" eaLnBrk="1" fontAlgn="auto" hangingPunct="1">
              <a:spcAft>
                <a:spcPts val="0"/>
              </a:spcAft>
              <a:buFont typeface="Arial" panose="020B0604020202020204" pitchFamily="34" charset="0"/>
              <a:buNone/>
              <a:defRPr/>
            </a:pPr>
            <a:endParaRPr lang="en-US" dirty="0"/>
          </a:p>
        </p:txBody>
      </p:sp>
      <p:pic>
        <p:nvPicPr>
          <p:cNvPr id="62467" name="Picture 2">
            <a:extLst>
              <a:ext uri="{FF2B5EF4-FFF2-40B4-BE49-F238E27FC236}">
                <a16:creationId xmlns:a16="http://schemas.microsoft.com/office/drawing/2014/main" id="{C970DA47-B2ED-4414-AEFD-68A7FE66B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2286000"/>
            <a:ext cx="387667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8" name="Picture 3">
            <a:extLst>
              <a:ext uri="{FF2B5EF4-FFF2-40B4-BE49-F238E27FC236}">
                <a16:creationId xmlns:a16="http://schemas.microsoft.com/office/drawing/2014/main" id="{C6EB500B-1746-440E-AF4B-38FDAA0B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19200"/>
            <a:ext cx="45624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1D408E4A-0D98-4D16-985E-9E592AC3AC08}"/>
              </a:ext>
            </a:extLst>
          </p:cNvPr>
          <p:cNvSpPr>
            <a:spLocks noRot="1" noChangeAspect="1" noMove="1" noResize="1" noEditPoints="1" noAdjustHandles="1" noChangeArrowheads="1" noChangeShapeType="1" noTextEdit="1"/>
          </p:cNvSpPr>
          <p:nvPr/>
        </p:nvSpPr>
        <p:spPr>
          <a:xfrm>
            <a:off x="609601" y="5029200"/>
            <a:ext cx="7543800" cy="1200329"/>
          </a:xfrm>
          <a:prstGeom prst="rect">
            <a:avLst/>
          </a:prstGeom>
          <a:blipFill rotWithShape="1">
            <a:blip r:embed="rId4"/>
            <a:stretch>
              <a:fillRect l="-485" t="-2538" b="-7107"/>
            </a:stretch>
          </a:blipFill>
        </p:spPr>
        <p:txBody>
          <a:bodyPr/>
          <a:lstStyle/>
          <a:p>
            <a:pPr eaLnBrk="1" hangingPunct="1">
              <a:defRPr/>
            </a:pPr>
            <a:r>
              <a:rPr lang="en-IN">
                <a:no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a:extLst>
              <a:ext uri="{FF2B5EF4-FFF2-40B4-BE49-F238E27FC236}">
                <a16:creationId xmlns:a16="http://schemas.microsoft.com/office/drawing/2014/main" id="{8724D157-7CC9-485D-89CC-3F0974318F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595563"/>
            <a:ext cx="4572000" cy="27384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a:extLst>
              <a:ext uri="{FF2B5EF4-FFF2-40B4-BE49-F238E27FC236}">
                <a16:creationId xmlns:a16="http://schemas.microsoft.com/office/drawing/2014/main" id="{237A1BE0-BA4C-47CC-B755-59971AA60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6324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2" name="Rectangle 3">
            <a:extLst>
              <a:ext uri="{FF2B5EF4-FFF2-40B4-BE49-F238E27FC236}">
                <a16:creationId xmlns:a16="http://schemas.microsoft.com/office/drawing/2014/main" id="{9741B1AE-E64E-48C2-9C56-9865A94B899E}"/>
              </a:ext>
            </a:extLst>
          </p:cNvPr>
          <p:cNvSpPr>
            <a:spLocks noChangeArrowheads="1"/>
          </p:cNvSpPr>
          <p:nvPr/>
        </p:nvSpPr>
        <p:spPr bwMode="auto">
          <a:xfrm>
            <a:off x="533400" y="685800"/>
            <a:ext cx="784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For the stability, overturning couple must be equal to balancing couple,</a:t>
            </a:r>
          </a:p>
          <a:p>
            <a:pPr eaLnBrk="1" hangingPunct="1">
              <a:spcBef>
                <a:spcPct val="0"/>
              </a:spcBef>
              <a:buFontTx/>
              <a:buNone/>
            </a:pPr>
            <a:r>
              <a:rPr lang="en-US" altLang="en-US" sz="1800"/>
              <a:t>Therefore,</a:t>
            </a:r>
          </a:p>
        </p:txBody>
      </p:sp>
      <p:sp>
        <p:nvSpPr>
          <p:cNvPr id="5" name="Rectangle 4">
            <a:extLst>
              <a:ext uri="{FF2B5EF4-FFF2-40B4-BE49-F238E27FC236}">
                <a16:creationId xmlns:a16="http://schemas.microsoft.com/office/drawing/2014/main" id="{69E5C4B6-4479-419D-AB18-60A51CCFFEFC}"/>
              </a:ext>
            </a:extLst>
          </p:cNvPr>
          <p:cNvSpPr/>
          <p:nvPr/>
        </p:nvSpPr>
        <p:spPr>
          <a:xfrm>
            <a:off x="381000" y="5421313"/>
            <a:ext cx="7848600" cy="922337"/>
          </a:xfrm>
          <a:prstGeom prst="rect">
            <a:avLst/>
          </a:prstGeom>
        </p:spPr>
        <p:txBody>
          <a:bodyPr>
            <a:spAutoFit/>
          </a:bodyPr>
          <a:lstStyle/>
          <a:p>
            <a:pPr marL="285750" indent="-285750" eaLnBrk="1" fontAlgn="auto" hangingPunct="1">
              <a:spcBef>
                <a:spcPts val="0"/>
              </a:spcBef>
              <a:spcAft>
                <a:spcPts val="0"/>
              </a:spcAft>
              <a:buFont typeface="Arial" pitchFamily="34" charset="0"/>
              <a:buChar char="•"/>
              <a:defRPr/>
            </a:pPr>
            <a:r>
              <a:rPr lang="en-US" dirty="0">
                <a:latin typeface="+mn-lt"/>
                <a:cs typeface="+mn-cs"/>
              </a:rPr>
              <a:t>from the above equation, the value of angle of heel (θ) may be determined,</a:t>
            </a:r>
          </a:p>
          <a:p>
            <a:pPr eaLnBrk="1" fontAlgn="auto" hangingPunct="1">
              <a:spcBef>
                <a:spcPts val="0"/>
              </a:spcBef>
              <a:spcAft>
                <a:spcPts val="0"/>
              </a:spcAft>
              <a:defRPr/>
            </a:pPr>
            <a:r>
              <a:rPr lang="en-US" dirty="0">
                <a:latin typeface="+mn-lt"/>
                <a:cs typeface="+mn-cs"/>
              </a:rPr>
              <a:t>     so that the vehicle does not skid. Also, for the given value of θ, the maximum</a:t>
            </a:r>
          </a:p>
          <a:p>
            <a:pPr eaLnBrk="1" fontAlgn="auto" hangingPunct="1">
              <a:spcBef>
                <a:spcPts val="0"/>
              </a:spcBef>
              <a:spcAft>
                <a:spcPts val="0"/>
              </a:spcAft>
              <a:defRPr/>
            </a:pPr>
            <a:r>
              <a:rPr lang="en-US" dirty="0">
                <a:latin typeface="+mn-lt"/>
                <a:cs typeface="+mn-cs"/>
              </a:rPr>
              <a:t>     vehicle speed in the turn with out skid may be determined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a:extLst>
              <a:ext uri="{FF2B5EF4-FFF2-40B4-BE49-F238E27FC236}">
                <a16:creationId xmlns:a16="http://schemas.microsoft.com/office/drawing/2014/main" id="{85E0CA57-DF28-4173-AC47-330D368FA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69AEA5-24F8-4213-90C0-87405905B2DF}"/>
              </a:ext>
            </a:extLst>
          </p:cNvPr>
          <p:cNvSpPr>
            <a:spLocks noGrp="1" noRot="1" noChangeAspect="1" noMove="1" noResize="1" noEditPoints="1" noAdjustHandles="1" noChangeArrowheads="1" noChangeShapeType="1" noTextEdit="1"/>
          </p:cNvSpPr>
          <p:nvPr>
            <p:ph idx="1"/>
          </p:nvPr>
        </p:nvSpPr>
        <p:spPr>
          <a:xfrm>
            <a:off x="457200" y="762000"/>
            <a:ext cx="8229600" cy="5364163"/>
          </a:xfrm>
          <a:blipFill rotWithShape="1">
            <a:blip r:embed="rId2"/>
            <a:stretch>
              <a:fillRect l="-444" t="-568" r="-667"/>
            </a:stretch>
          </a:blipFill>
        </p:spPr>
        <p:txBody>
          <a:bodyPr/>
          <a:lstStyle/>
          <a:p>
            <a:pPr eaLnBrk="1" hangingPunct="1">
              <a:defRPr/>
            </a:pPr>
            <a:r>
              <a:rPr lang="en-IN" dirty="0">
                <a:noFill/>
              </a:rPr>
              <a:t> </a:t>
            </a:r>
          </a:p>
        </p:txBody>
      </p:sp>
      <p:pic>
        <p:nvPicPr>
          <p:cNvPr id="9219" name="Picture 4" descr="Best Gyroscopes GIFs | Gfycat">
            <a:extLst>
              <a:ext uri="{FF2B5EF4-FFF2-40B4-BE49-F238E27FC236}">
                <a16:creationId xmlns:a16="http://schemas.microsoft.com/office/drawing/2014/main" id="{F6CF8F17-3F22-41FD-B147-2AA959275C5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603500"/>
            <a:ext cx="26479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1C723980-41AE-4B41-B380-BB386524D308}"/>
              </a:ext>
            </a:extLst>
          </p:cNvPr>
          <p:cNvSpPr>
            <a:spLocks noGrp="1"/>
          </p:cNvSpPr>
          <p:nvPr>
            <p:ph type="ctrTitle"/>
          </p:nvPr>
        </p:nvSpPr>
        <p:spPr>
          <a:xfrm>
            <a:off x="0" y="152400"/>
            <a:ext cx="9144000" cy="1066800"/>
          </a:xfrm>
        </p:spPr>
        <p:txBody>
          <a:bodyPr/>
          <a:lstStyle/>
          <a:p>
            <a:pPr eaLnBrk="1" hangingPunct="1"/>
            <a:r>
              <a:rPr lang="en-US" altLang="en-US" sz="3200" b="1">
                <a:solidFill>
                  <a:srgbClr val="FF0000"/>
                </a:solidFill>
                <a:latin typeface="Times New Roman" panose="02020603050405020304" pitchFamily="18" charset="0"/>
                <a:cs typeface="Times New Roman" panose="02020603050405020304" pitchFamily="18" charset="0"/>
              </a:rPr>
              <a:t>Effect of the Gyroscopic Couple on an Aero-plane</a:t>
            </a:r>
          </a:p>
        </p:txBody>
      </p:sp>
      <p:sp>
        <p:nvSpPr>
          <p:cNvPr id="6" name="Rectangle 5">
            <a:extLst>
              <a:ext uri="{FF2B5EF4-FFF2-40B4-BE49-F238E27FC236}">
                <a16:creationId xmlns:a16="http://schemas.microsoft.com/office/drawing/2014/main" id="{FD2DFF36-12F5-4244-ADB4-6A1A66874C0F}"/>
              </a:ext>
            </a:extLst>
          </p:cNvPr>
          <p:cNvSpPr>
            <a:spLocks noRot="1" noChangeAspect="1" noMove="1" noResize="1" noEditPoints="1" noAdjustHandles="1" noChangeArrowheads="1" noChangeShapeType="1" noTextEdit="1"/>
          </p:cNvSpPr>
          <p:nvPr/>
        </p:nvSpPr>
        <p:spPr>
          <a:xfrm>
            <a:off x="762000" y="1752600"/>
            <a:ext cx="7620000" cy="3718197"/>
          </a:xfrm>
          <a:prstGeom prst="rect">
            <a:avLst/>
          </a:prstGeom>
          <a:blipFill rotWithShape="1">
            <a:blip r:embed="rId2"/>
            <a:stretch>
              <a:fillRect l="-480" t="-821" r="-560" b="-1642"/>
            </a:stretch>
          </a:blipFill>
        </p:spPr>
        <p:txBody>
          <a:bodyPr/>
          <a:lstStyle/>
          <a:p>
            <a:pPr eaLnBrk="1" hangingPunct="1">
              <a:defRPr/>
            </a:pPr>
            <a:r>
              <a:rPr lang="en-IN">
                <a:noFill/>
              </a:rPr>
              <a:t>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87D849E-2A5B-424D-8BAB-620ECFE54223}"/>
                  </a:ext>
                </a:extLst>
              </p14:cNvPr>
              <p14:cNvContentPartPr/>
              <p14:nvPr/>
            </p14:nvContentPartPr>
            <p14:xfrm>
              <a:off x="5270760" y="5003640"/>
              <a:ext cx="1213200" cy="616320"/>
            </p14:xfrm>
          </p:contentPart>
        </mc:Choice>
        <mc:Fallback xmlns="">
          <p:pic>
            <p:nvPicPr>
              <p:cNvPr id="2" name="Ink 1">
                <a:extLst>
                  <a:ext uri="{FF2B5EF4-FFF2-40B4-BE49-F238E27FC236}">
                    <a16:creationId xmlns:a16="http://schemas.microsoft.com/office/drawing/2014/main" id="{A87D849E-2A5B-424D-8BAB-620ECFE54223}"/>
                  </a:ext>
                </a:extLst>
              </p:cNvPr>
              <p:cNvPicPr/>
              <p:nvPr/>
            </p:nvPicPr>
            <p:blipFill>
              <a:blip r:embed="rId4"/>
              <a:stretch>
                <a:fillRect/>
              </a:stretch>
            </p:blipFill>
            <p:spPr>
              <a:xfrm>
                <a:off x="5261400" y="4994280"/>
                <a:ext cx="1231920" cy="63504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BE508B3E152C444911F3CA7CA32C45E" ma:contentTypeVersion="4" ma:contentTypeDescription="Create a new document." ma:contentTypeScope="" ma:versionID="61b90add8440a7b2b2814f75ed75fdae">
  <xsd:schema xmlns:xsd="http://www.w3.org/2001/XMLSchema" xmlns:xs="http://www.w3.org/2001/XMLSchema" xmlns:p="http://schemas.microsoft.com/office/2006/metadata/properties" xmlns:ns2="16f12a20-e7a9-4421-ae16-d8c44e1cf3e3" targetNamespace="http://schemas.microsoft.com/office/2006/metadata/properties" ma:root="true" ma:fieldsID="1876b9ae17f084ed4ae90673d3617423" ns2:_="">
    <xsd:import namespace="16f12a20-e7a9-4421-ae16-d8c44e1cf3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f12a20-e7a9-4421-ae16-d8c44e1cf3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5925E0-CAAF-40DA-A6F0-59C9104CB6AE}">
  <ds:schemaRefs>
    <ds:schemaRef ds:uri="http://schemas.microsoft.com/sharepoint/v3/contenttype/forms"/>
  </ds:schemaRefs>
</ds:datastoreItem>
</file>

<file path=customXml/itemProps2.xml><?xml version="1.0" encoding="utf-8"?>
<ds:datastoreItem xmlns:ds="http://schemas.openxmlformats.org/officeDocument/2006/customXml" ds:itemID="{998DAA3C-2E51-46A7-8923-48DD43E530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f12a20-e7a9-4421-ae16-d8c44e1cf3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3364</TotalTime>
  <Words>2745</Words>
  <Application>Microsoft Office PowerPoint</Application>
  <PresentationFormat>On-screen Show (4:3)</PresentationFormat>
  <Paragraphs>171</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Gyroscope</vt:lpstr>
      <vt:lpstr>PowerPoint Presentation</vt:lpstr>
      <vt:lpstr>PowerPoint Presentation</vt:lpstr>
      <vt:lpstr>PowerPoint Presentation</vt:lpstr>
      <vt:lpstr>PowerPoint Presentation</vt:lpstr>
      <vt:lpstr>GYROSCOPIC COUPLE</vt:lpstr>
      <vt:lpstr>PowerPoint Presentation</vt:lpstr>
      <vt:lpstr>PowerPoint Presentation</vt:lpstr>
      <vt:lpstr>Effect of the Gyroscopic Couple on an Aero-plane</vt:lpstr>
      <vt:lpstr>PowerPoint Presentation</vt:lpstr>
      <vt:lpstr>Case (i): PROPELLER rotates in CLOCKWISE direction when seen from rear end and Aeroplane turns towards LEFT</vt:lpstr>
      <vt:lpstr>PowerPoint Presentation</vt:lpstr>
      <vt:lpstr>Case (ii): PROPELLER rotates in CLOCKWISE direction when seen from rear end and Aeroplane turns towards RIGHT</vt:lpstr>
      <vt:lpstr>PowerPoint Presentation</vt:lpstr>
      <vt:lpstr>PowerPoint Presentation</vt:lpstr>
      <vt:lpstr>Case (iii): PROPELLER rotates in ANTICLOCKWISE direction when seen from rear end and Aeroplane turns towards LEFT</vt:lpstr>
      <vt:lpstr>According to the analysis, the reactive gyroscopic couple tends to raise the tail and dip the nose of aeroplane</vt:lpstr>
      <vt:lpstr>Case (iv): PROPELLER rotates in ANTICLOCKWISE direction when seen from rear end and Aeroplane turns towards RIGHT</vt:lpstr>
      <vt:lpstr>The analysis shows, the reactive gyroscopic couple tends to raise the nose  and dip the tail of aeroplane</vt:lpstr>
      <vt:lpstr>PowerPoint Presentation</vt:lpstr>
      <vt:lpstr>PowerPoint Presentation</vt:lpstr>
      <vt:lpstr>PowerPoint Presentation</vt:lpstr>
      <vt:lpstr>PowerPoint Presentation</vt:lpstr>
      <vt:lpstr>GYROSCOPIC EFFECT ON SHIP</vt:lpstr>
      <vt:lpstr>Ship Terminology</vt:lpstr>
      <vt:lpstr>PowerPoint Presentation</vt:lpstr>
      <vt:lpstr>Gyroscopic effect on Steering of ship</vt:lpstr>
      <vt:lpstr>From the above analysis, the couple acts over the ship between stern and bow. This reaction couple tends to raise the front end (bow) and lower the rear end (stern) of the ship</vt:lpstr>
      <vt:lpstr>PowerPoint Presentation</vt:lpstr>
      <vt:lpstr>PowerPoint Presentation</vt:lpstr>
      <vt:lpstr>PowerPoint Presentation</vt:lpstr>
      <vt:lpstr>PowerPoint Presentation</vt:lpstr>
      <vt:lpstr>PowerPoint Presentation</vt:lpstr>
      <vt:lpstr>PowerPoint Presentation</vt:lpstr>
      <vt:lpstr>Gyroscopic effect on Pitching of ship</vt:lpstr>
      <vt:lpstr>PowerPoint Presentation</vt:lpstr>
      <vt:lpstr>PowerPoint Presentation</vt:lpstr>
      <vt:lpstr>PowerPoint Presentation</vt:lpstr>
      <vt:lpstr>PowerPoint Presentation</vt:lpstr>
      <vt:lpstr>Gyroscopic effect on Rolling of 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Stability of Four Wheeled Vehicle </vt:lpstr>
      <vt:lpstr>PowerPoint Presentation</vt:lpstr>
      <vt:lpstr>PowerPoint Presentation</vt:lpstr>
      <vt:lpstr>PowerPoint Presentation</vt:lpstr>
      <vt:lpstr>PowerPoint Presentation</vt:lpstr>
      <vt:lpstr> 2. Effect of the centrifugal couple </vt:lpstr>
      <vt:lpstr>PowerPoint Presentation</vt:lpstr>
      <vt:lpstr>Stability of Two Wheeler negotiating a turn</vt:lpstr>
      <vt:lpstr>PowerPoint Presentation</vt:lpstr>
      <vt:lpstr>PowerPoint Presentation</vt:lpstr>
      <vt:lpstr>PowerPoint Presentation</vt:lpstr>
      <vt:lpstr>2. Effect of Centrifugal Couple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Gyroscope</dc:title>
  <dc:creator>darshil</dc:creator>
  <cp:lastModifiedBy>Admin</cp:lastModifiedBy>
  <cp:revision>90</cp:revision>
  <dcterms:created xsi:type="dcterms:W3CDTF">2015-09-12T17:03:13Z</dcterms:created>
  <dcterms:modified xsi:type="dcterms:W3CDTF">2021-06-09T17:42:46Z</dcterms:modified>
</cp:coreProperties>
</file>